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58" r:id="rId4"/>
    <p:sldId id="268" r:id="rId5"/>
    <p:sldId id="292" r:id="rId6"/>
    <p:sldId id="269" r:id="rId7"/>
    <p:sldId id="270" r:id="rId8"/>
    <p:sldId id="271" r:id="rId9"/>
    <p:sldId id="272" r:id="rId10"/>
    <p:sldId id="273" r:id="rId11"/>
    <p:sldId id="291" r:id="rId12"/>
    <p:sldId id="286" r:id="rId13"/>
    <p:sldId id="287" r:id="rId14"/>
    <p:sldId id="289" r:id="rId15"/>
    <p:sldId id="29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6F00-9409-4CF0-8623-15057E296BC5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94BFD-B356-435C-9FC4-7511A8C15D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5492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6F00-9409-4CF0-8623-15057E296BC5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94BFD-B356-435C-9FC4-7511A8C15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91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6F00-9409-4CF0-8623-15057E296BC5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94BFD-B356-435C-9FC4-7511A8C15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05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6F00-9409-4CF0-8623-15057E296BC5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94BFD-B356-435C-9FC4-7511A8C15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84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6F00-9409-4CF0-8623-15057E296BC5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94BFD-B356-435C-9FC4-7511A8C15D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695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6F00-9409-4CF0-8623-15057E296BC5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94BFD-B356-435C-9FC4-7511A8C15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41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6F00-9409-4CF0-8623-15057E296BC5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94BFD-B356-435C-9FC4-7511A8C15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996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6F00-9409-4CF0-8623-15057E296BC5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94BFD-B356-435C-9FC4-7511A8C15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07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6F00-9409-4CF0-8623-15057E296BC5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94BFD-B356-435C-9FC4-7511A8C15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81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6DF6F00-9409-4CF0-8623-15057E296BC5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E594BFD-B356-435C-9FC4-7511A8C15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14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6F00-9409-4CF0-8623-15057E296BC5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94BFD-B356-435C-9FC4-7511A8C15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1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023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79" y="1302993"/>
            <a:ext cx="10957871" cy="491119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6DF6F00-9409-4CF0-8623-15057E296BC5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E594BFD-B356-435C-9FC4-7511A8C15D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12520" y="1178008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8591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aeldung.com/parameterized-tests-junit-5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essential/regex/index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regex101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tutorials.jenkov.com/java-regex/matcher.htm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oracle.com/javase/tutorial/essential/regex/group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junit.org/junit5/docs/current/user-guid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junit.org/junit5/docs/current/api/org.junit.jupiter.api/org/junit/jupiter/api/Assertion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1A09C-275F-4542-8D1F-8FE0781013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FUNDAMENTAL PROGRAMMING TECHNIQUES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78CE05-90E4-43A7-9B99-2423D07DD0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ASSIGNMENT 1 – SUPPORT PRESENTATION (PART 3)</a:t>
            </a:r>
          </a:p>
        </p:txBody>
      </p:sp>
    </p:spTree>
    <p:extLst>
      <p:ext uri="{BB962C8B-B14F-4D97-AF65-F5344CB8AC3E}">
        <p14:creationId xmlns:p14="http://schemas.microsoft.com/office/powerpoint/2010/main" val="2776869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AAA41-56BA-4BE0-8D54-43DDACD0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89241"/>
            <a:ext cx="10058400" cy="702302"/>
          </a:xfrm>
        </p:spPr>
        <p:txBody>
          <a:bodyPr>
            <a:noAutofit/>
          </a:bodyPr>
          <a:lstStyle/>
          <a:p>
            <a:r>
              <a:rPr lang="en-US" sz="3600" b="1"/>
              <a:t>Unit Testing with JUnit</a:t>
            </a:r>
            <a:endParaRPr lang="en-US" sz="3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A10B7C-69A2-47BE-A5F2-B92527791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302993"/>
            <a:ext cx="11016424" cy="4911194"/>
          </a:xfrm>
        </p:spPr>
        <p:txBody>
          <a:bodyPr/>
          <a:lstStyle/>
          <a:p>
            <a:pPr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b="1" dirty="0"/>
              <a:t>Parameterized Tests </a:t>
            </a:r>
            <a:r>
              <a:rPr lang="en-US" sz="2400" b="1" dirty="0">
                <a:hlinkClick r:id="rId2"/>
              </a:rPr>
              <a:t>[Link]</a:t>
            </a:r>
            <a:r>
              <a:rPr lang="en-US" sz="2400" b="1" dirty="0"/>
              <a:t> </a:t>
            </a:r>
            <a:r>
              <a:rPr lang="en-US" sz="2400" dirty="0"/>
              <a:t>- make it possible to run a test multiple times with different arguments</a:t>
            </a:r>
          </a:p>
          <a:p>
            <a:pPr lvl="1"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Must declare at least one source that will provide the arguments for each invocation and then consume the arguments in the test method</a:t>
            </a:r>
          </a:p>
          <a:p>
            <a:pPr marL="0" indent="0">
              <a:buClr>
                <a:schemeClr val="bg2">
                  <a:lumMod val="90000"/>
                </a:schemeClr>
              </a:buClr>
              <a:buNone/>
            </a:pPr>
            <a:endParaRPr lang="en-US" sz="2600" dirty="0"/>
          </a:p>
          <a:p>
            <a:pPr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936378" y="3213463"/>
            <a:ext cx="517732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  Note</a:t>
            </a:r>
            <a:r>
              <a:rPr lang="en-US" dirty="0"/>
              <a:t>:</a:t>
            </a:r>
          </a:p>
          <a:p>
            <a:pPr marL="800100" lvl="1" indent="-342900">
              <a:buAutoNum type="arabicParenR"/>
            </a:pPr>
            <a:r>
              <a:rPr lang="en-US" dirty="0"/>
              <a:t>Add the following dependency</a:t>
            </a:r>
          </a:p>
          <a:p>
            <a:pPr marL="342900" indent="-342900">
              <a:buAutoNum type="arabicParenR"/>
            </a:pPr>
            <a:endParaRPr lang="en-US" dirty="0"/>
          </a:p>
          <a:p>
            <a:pPr marL="342900" indent="-342900">
              <a:buAutoNum type="arabicParenR"/>
            </a:pPr>
            <a:endParaRPr lang="en-US" dirty="0"/>
          </a:p>
          <a:p>
            <a:pPr marL="342900" indent="-342900">
              <a:buAutoNum type="arabicParenR"/>
            </a:pPr>
            <a:endParaRPr lang="en-US" dirty="0"/>
          </a:p>
          <a:p>
            <a:pPr marL="342900" indent="-342900">
              <a:buAutoNum type="arabicParenR"/>
            </a:pPr>
            <a:endParaRPr lang="en-US" dirty="0"/>
          </a:p>
          <a:p>
            <a:pPr marL="342900" indent="-342900">
              <a:buAutoNum type="arabicParenR"/>
            </a:pPr>
            <a:endParaRPr lang="en-US" dirty="0"/>
          </a:p>
          <a:p>
            <a:pPr marL="342900" indent="-342900">
              <a:buAutoNum type="arabicParenR"/>
            </a:pPr>
            <a:endParaRPr lang="en-US" dirty="0"/>
          </a:p>
          <a:p>
            <a:pPr lvl="1"/>
            <a:r>
              <a:rPr lang="en-US" dirty="0"/>
              <a:t>2)    The method providing the arguments must be static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934524-0744-6C37-84DF-2DB8CE242B45}"/>
              </a:ext>
            </a:extLst>
          </p:cNvPr>
          <p:cNvSpPr txBox="1"/>
          <p:nvPr/>
        </p:nvSpPr>
        <p:spPr>
          <a:xfrm>
            <a:off x="7084156" y="3872960"/>
            <a:ext cx="5054589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i="0" dirty="0">
                <a:effectLst/>
                <a:latin typeface="Consolas" panose="020B0609020204030204" pitchFamily="49" charset="0"/>
              </a:rPr>
              <a:t>&lt;dependency&gt;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    &lt;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groupId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&gt;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org.junit.jupiter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&lt;/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groupId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    &lt;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artifactId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&gt;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junit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-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jupiter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-params&lt;/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artifactId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    &lt;version&gt;5.9.2&lt;/version&gt;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    &lt;scope&gt;test&lt;/scope&gt;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&lt;/dependency&gt;</a:t>
            </a:r>
            <a:endParaRPr lang="en-US" sz="1400" dirty="0">
              <a:latin typeface="Consolas" panose="020B06090202040302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EC5C27-0672-2D3E-1AF8-4869C1101F65}"/>
              </a:ext>
            </a:extLst>
          </p:cNvPr>
          <p:cNvSpPr txBox="1"/>
          <p:nvPr/>
        </p:nvSpPr>
        <p:spPr>
          <a:xfrm>
            <a:off x="78296" y="2629182"/>
            <a:ext cx="6942404" cy="415498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i="0" dirty="0">
                <a:effectLst/>
                <a:latin typeface="Consolas" panose="020B0609020204030204" pitchFamily="49" charset="0"/>
              </a:rPr>
              <a:t>package ro.tuc.tp;</a:t>
            </a:r>
          </a:p>
          <a:p>
            <a:r>
              <a:rPr lang="en-US" sz="1200" i="0" dirty="0">
                <a:effectLst/>
                <a:latin typeface="Consolas" panose="020B0609020204030204" pitchFamily="49" charset="0"/>
              </a:rPr>
              <a:t>import </a:t>
            </a:r>
            <a:r>
              <a:rPr lang="en-US" sz="1200" i="0" dirty="0" err="1">
                <a:effectLst/>
                <a:latin typeface="Consolas" panose="020B0609020204030204" pitchFamily="49" charset="0"/>
              </a:rPr>
              <a:t>org.junit.jupiter.params.ParameterizedTest</a:t>
            </a:r>
            <a:r>
              <a:rPr lang="en-US" sz="1200" i="0" dirty="0"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200" i="0" dirty="0">
                <a:effectLst/>
                <a:latin typeface="Consolas" panose="020B0609020204030204" pitchFamily="49" charset="0"/>
              </a:rPr>
              <a:t>import </a:t>
            </a:r>
            <a:r>
              <a:rPr lang="en-US" sz="1200" i="0" dirty="0" err="1">
                <a:effectLst/>
                <a:latin typeface="Consolas" panose="020B0609020204030204" pitchFamily="49" charset="0"/>
              </a:rPr>
              <a:t>org.junit.jupiter.params.provider.Arguments</a:t>
            </a:r>
            <a:r>
              <a:rPr lang="en-US" sz="1200" i="0" dirty="0"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200" i="0" dirty="0">
                <a:effectLst/>
                <a:latin typeface="Consolas" panose="020B0609020204030204" pitchFamily="49" charset="0"/>
              </a:rPr>
              <a:t>import </a:t>
            </a:r>
            <a:r>
              <a:rPr lang="en-US" sz="1200" i="0" dirty="0" err="1">
                <a:effectLst/>
                <a:latin typeface="Consolas" panose="020B0609020204030204" pitchFamily="49" charset="0"/>
              </a:rPr>
              <a:t>org.junit.jupiter.params.provider.MethodSource</a:t>
            </a:r>
            <a:r>
              <a:rPr lang="en-US" sz="1200" i="0" dirty="0"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200" i="0" dirty="0">
                <a:effectLst/>
                <a:latin typeface="Consolas" panose="020B0609020204030204" pitchFamily="49" charset="0"/>
              </a:rPr>
              <a:t>import </a:t>
            </a:r>
            <a:r>
              <a:rPr lang="en-US" sz="1200" i="0" dirty="0" err="1">
                <a:effectLst/>
                <a:latin typeface="Consolas" panose="020B0609020204030204" pitchFamily="49" charset="0"/>
              </a:rPr>
              <a:t>java.util.ArrayList</a:t>
            </a:r>
            <a:r>
              <a:rPr lang="en-US" sz="1200" i="0" dirty="0"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200" i="0" dirty="0">
                <a:effectLst/>
                <a:latin typeface="Consolas" panose="020B0609020204030204" pitchFamily="49" charset="0"/>
              </a:rPr>
              <a:t>import </a:t>
            </a:r>
            <a:r>
              <a:rPr lang="en-US" sz="1200" i="0" dirty="0" err="1">
                <a:effectLst/>
                <a:latin typeface="Consolas" panose="020B0609020204030204" pitchFamily="49" charset="0"/>
              </a:rPr>
              <a:t>java.util.List</a:t>
            </a:r>
            <a:r>
              <a:rPr lang="en-US" sz="1200" i="0" dirty="0"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200" i="0" dirty="0">
                <a:effectLst/>
                <a:latin typeface="Consolas" panose="020B0609020204030204" pitchFamily="49" charset="0"/>
              </a:rPr>
              <a:t>import static </a:t>
            </a:r>
            <a:r>
              <a:rPr lang="en-US" sz="1200" i="0" dirty="0" err="1">
                <a:effectLst/>
                <a:latin typeface="Consolas" panose="020B0609020204030204" pitchFamily="49" charset="0"/>
              </a:rPr>
              <a:t>junit.framework.TestCase.assertEquals</a:t>
            </a:r>
            <a:r>
              <a:rPr lang="en-US" sz="1200" i="0" dirty="0">
                <a:effectLst/>
                <a:latin typeface="Consolas" panose="020B0609020204030204" pitchFamily="49" charset="0"/>
              </a:rPr>
              <a:t>;</a:t>
            </a:r>
          </a:p>
          <a:p>
            <a:endParaRPr lang="en-US" sz="1200" i="0" dirty="0">
              <a:effectLst/>
              <a:latin typeface="Consolas" panose="020B0609020204030204" pitchFamily="49" charset="0"/>
            </a:endParaRPr>
          </a:p>
          <a:p>
            <a:r>
              <a:rPr lang="en-US" sz="1200" i="0" dirty="0">
                <a:effectLst/>
                <a:latin typeface="Consolas" panose="020B0609020204030204" pitchFamily="49" charset="0"/>
              </a:rPr>
              <a:t>public class </a:t>
            </a:r>
            <a:r>
              <a:rPr lang="en-US" sz="1200" i="0" dirty="0" err="1">
                <a:effectLst/>
                <a:latin typeface="Consolas" panose="020B0609020204030204" pitchFamily="49" charset="0"/>
              </a:rPr>
              <a:t>ParameterizedTestClass</a:t>
            </a:r>
            <a:r>
              <a:rPr lang="en-US" sz="1200" i="0" dirty="0"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sz="1200" i="0" dirty="0">
                <a:effectLst/>
                <a:latin typeface="Consolas" panose="020B0609020204030204" pitchFamily="49" charset="0"/>
              </a:rPr>
              <a:t>    @ParameterizedTest</a:t>
            </a:r>
          </a:p>
          <a:p>
            <a:r>
              <a:rPr lang="en-US" sz="1200" i="0" dirty="0">
                <a:effectLst/>
                <a:latin typeface="Consolas" panose="020B0609020204030204" pitchFamily="49" charset="0"/>
              </a:rPr>
              <a:t>    @MethodSource("provideInput")</a:t>
            </a:r>
          </a:p>
          <a:p>
            <a:r>
              <a:rPr lang="en-US" sz="1200" i="0" dirty="0">
                <a:effectLst/>
                <a:latin typeface="Consolas" panose="020B0609020204030204" pitchFamily="49" charset="0"/>
              </a:rPr>
              <a:t>    void </a:t>
            </a:r>
            <a:r>
              <a:rPr lang="en-US" sz="1200" i="0" dirty="0" err="1">
                <a:effectLst/>
                <a:latin typeface="Consolas" panose="020B0609020204030204" pitchFamily="49" charset="0"/>
              </a:rPr>
              <a:t>testAdditions</a:t>
            </a:r>
            <a:r>
              <a:rPr lang="en-US" sz="1200" i="0" dirty="0">
                <a:effectLst/>
                <a:latin typeface="Consolas" panose="020B0609020204030204" pitchFamily="49" charset="0"/>
              </a:rPr>
              <a:t>(int </a:t>
            </a:r>
            <a:r>
              <a:rPr lang="en-US" sz="1200" i="0" dirty="0" err="1">
                <a:effectLst/>
                <a:latin typeface="Consolas" panose="020B0609020204030204" pitchFamily="49" charset="0"/>
              </a:rPr>
              <a:t>firstNumber</a:t>
            </a:r>
            <a:r>
              <a:rPr lang="en-US" sz="1200" i="0" dirty="0">
                <a:effectLst/>
                <a:latin typeface="Consolas" panose="020B0609020204030204" pitchFamily="49" charset="0"/>
              </a:rPr>
              <a:t>, int </a:t>
            </a:r>
            <a:r>
              <a:rPr lang="en-US" sz="1200" i="0" dirty="0" err="1">
                <a:effectLst/>
                <a:latin typeface="Consolas" panose="020B0609020204030204" pitchFamily="49" charset="0"/>
              </a:rPr>
              <a:t>secondNumber</a:t>
            </a:r>
            <a:r>
              <a:rPr lang="en-US" sz="1200" i="0" dirty="0">
                <a:effectLst/>
                <a:latin typeface="Consolas" panose="020B0609020204030204" pitchFamily="49" charset="0"/>
              </a:rPr>
              <a:t>, int </a:t>
            </a:r>
            <a:r>
              <a:rPr lang="en-US" sz="1200" i="0" dirty="0" err="1">
                <a:effectLst/>
                <a:latin typeface="Consolas" panose="020B0609020204030204" pitchFamily="49" charset="0"/>
              </a:rPr>
              <a:t>expectedResult</a:t>
            </a:r>
            <a:r>
              <a:rPr lang="en-US" sz="1200" i="0" dirty="0">
                <a:effectLst/>
                <a:latin typeface="Consolas" panose="020B0609020204030204" pitchFamily="49" charset="0"/>
              </a:rPr>
              <a:t>){</a:t>
            </a:r>
          </a:p>
          <a:p>
            <a:r>
              <a:rPr lang="en-US" sz="1200" i="0" dirty="0">
                <a:effectLst/>
                <a:latin typeface="Consolas" panose="020B0609020204030204" pitchFamily="49" charset="0"/>
              </a:rPr>
              <a:t>      </a:t>
            </a:r>
            <a:r>
              <a:rPr lang="en-US" sz="1200" i="0" dirty="0" err="1">
                <a:effectLst/>
                <a:latin typeface="Consolas" panose="020B0609020204030204" pitchFamily="49" charset="0"/>
              </a:rPr>
              <a:t>assertEquals</a:t>
            </a:r>
            <a:r>
              <a:rPr lang="en-US" sz="1200" i="0" dirty="0">
                <a:effectLst/>
                <a:latin typeface="Consolas" panose="020B0609020204030204" pitchFamily="49" charset="0"/>
              </a:rPr>
              <a:t>(</a:t>
            </a:r>
            <a:r>
              <a:rPr lang="en-US" sz="1200" i="0" dirty="0" err="1">
                <a:effectLst/>
                <a:latin typeface="Consolas" panose="020B0609020204030204" pitchFamily="49" charset="0"/>
              </a:rPr>
              <a:t>expectedResult</a:t>
            </a:r>
            <a:r>
              <a:rPr lang="en-US" sz="1200" i="0" dirty="0">
                <a:effectLst/>
                <a:latin typeface="Consolas" panose="020B0609020204030204" pitchFamily="49" charset="0"/>
              </a:rPr>
              <a:t>, </a:t>
            </a:r>
            <a:r>
              <a:rPr lang="en-US" sz="1200" i="0" dirty="0" err="1">
                <a:effectLst/>
                <a:latin typeface="Consolas" panose="020B0609020204030204" pitchFamily="49" charset="0"/>
              </a:rPr>
              <a:t>Operations.add</a:t>
            </a:r>
            <a:r>
              <a:rPr lang="en-US" sz="1200" i="0" dirty="0">
                <a:effectLst/>
                <a:latin typeface="Consolas" panose="020B0609020204030204" pitchFamily="49" charset="0"/>
              </a:rPr>
              <a:t>(</a:t>
            </a:r>
            <a:r>
              <a:rPr lang="en-US" sz="1200" i="0" dirty="0" err="1">
                <a:effectLst/>
                <a:latin typeface="Consolas" panose="020B0609020204030204" pitchFamily="49" charset="0"/>
              </a:rPr>
              <a:t>firstNumber</a:t>
            </a:r>
            <a:r>
              <a:rPr lang="en-US" sz="1200" i="0" dirty="0">
                <a:effectLst/>
                <a:latin typeface="Consolas" panose="020B0609020204030204" pitchFamily="49" charset="0"/>
              </a:rPr>
              <a:t>, </a:t>
            </a:r>
            <a:r>
              <a:rPr lang="en-US" sz="1200" i="0" dirty="0" err="1">
                <a:effectLst/>
                <a:latin typeface="Consolas" panose="020B0609020204030204" pitchFamily="49" charset="0"/>
              </a:rPr>
              <a:t>secondNumber</a:t>
            </a:r>
            <a:r>
              <a:rPr lang="en-US" sz="1200" i="0" dirty="0">
                <a:effectLst/>
                <a:latin typeface="Consolas" panose="020B0609020204030204" pitchFamily="49" charset="0"/>
              </a:rPr>
              <a:t>)); }</a:t>
            </a:r>
          </a:p>
          <a:p>
            <a:endParaRPr lang="en-US" sz="1200" i="0" dirty="0">
              <a:effectLst/>
              <a:latin typeface="Consolas" panose="020B0609020204030204" pitchFamily="49" charset="0"/>
            </a:endParaRPr>
          </a:p>
          <a:p>
            <a:r>
              <a:rPr lang="en-US" sz="1200" i="0" dirty="0">
                <a:effectLst/>
                <a:latin typeface="Consolas" panose="020B0609020204030204" pitchFamily="49" charset="0"/>
              </a:rPr>
              <a:t>    private static List&lt;Arguments&gt; </a:t>
            </a:r>
            <a:r>
              <a:rPr lang="en-US" sz="1200" i="0" dirty="0" err="1">
                <a:effectLst/>
                <a:latin typeface="Consolas" panose="020B0609020204030204" pitchFamily="49" charset="0"/>
              </a:rPr>
              <a:t>provideInput</a:t>
            </a:r>
            <a:r>
              <a:rPr lang="en-US" sz="1200" i="0" dirty="0">
                <a:effectLst/>
                <a:latin typeface="Consolas" panose="020B0609020204030204" pitchFamily="49" charset="0"/>
              </a:rPr>
              <a:t>(){</a:t>
            </a:r>
          </a:p>
          <a:p>
            <a:r>
              <a:rPr lang="en-US" sz="1200" i="0" dirty="0">
                <a:effectLst/>
                <a:latin typeface="Consolas" panose="020B0609020204030204" pitchFamily="49" charset="0"/>
              </a:rPr>
              <a:t>        List&lt;Arguments&gt; arguments = new </a:t>
            </a:r>
            <a:r>
              <a:rPr lang="en-US" sz="1200" i="0" dirty="0" err="1">
                <a:effectLst/>
                <a:latin typeface="Consolas" panose="020B0609020204030204" pitchFamily="49" charset="0"/>
              </a:rPr>
              <a:t>ArrayList</a:t>
            </a:r>
            <a:r>
              <a:rPr lang="en-US" sz="1200" i="0" dirty="0">
                <a:effectLst/>
                <a:latin typeface="Consolas" panose="020B0609020204030204" pitchFamily="49" charset="0"/>
              </a:rPr>
              <a:t>&lt;&gt;();</a:t>
            </a:r>
          </a:p>
          <a:p>
            <a:r>
              <a:rPr lang="en-US" sz="1200" i="0" dirty="0">
                <a:effectLst/>
                <a:latin typeface="Consolas" panose="020B0609020204030204" pitchFamily="49" charset="0"/>
              </a:rPr>
              <a:t>        </a:t>
            </a:r>
            <a:r>
              <a:rPr lang="en-US" sz="1200" i="0" dirty="0" err="1">
                <a:effectLst/>
                <a:latin typeface="Consolas" panose="020B0609020204030204" pitchFamily="49" charset="0"/>
              </a:rPr>
              <a:t>arguments.add</a:t>
            </a:r>
            <a:r>
              <a:rPr lang="en-US" sz="1200" i="0" dirty="0">
                <a:effectLst/>
                <a:latin typeface="Consolas" panose="020B0609020204030204" pitchFamily="49" charset="0"/>
              </a:rPr>
              <a:t>(</a:t>
            </a:r>
            <a:r>
              <a:rPr lang="en-US" sz="1200" i="0" dirty="0" err="1">
                <a:effectLst/>
                <a:latin typeface="Consolas" panose="020B0609020204030204" pitchFamily="49" charset="0"/>
              </a:rPr>
              <a:t>Arguments.of</a:t>
            </a:r>
            <a:r>
              <a:rPr lang="en-US" sz="1200" i="0" dirty="0">
                <a:effectLst/>
                <a:latin typeface="Consolas" panose="020B0609020204030204" pitchFamily="49" charset="0"/>
              </a:rPr>
              <a:t>(2, 3, 5));</a:t>
            </a:r>
          </a:p>
          <a:p>
            <a:r>
              <a:rPr lang="en-US" sz="1200" i="0" dirty="0">
                <a:effectLst/>
                <a:latin typeface="Consolas" panose="020B0609020204030204" pitchFamily="49" charset="0"/>
              </a:rPr>
              <a:t>        </a:t>
            </a:r>
            <a:r>
              <a:rPr lang="en-US" sz="1200" i="0" dirty="0" err="1">
                <a:effectLst/>
                <a:latin typeface="Consolas" panose="020B0609020204030204" pitchFamily="49" charset="0"/>
              </a:rPr>
              <a:t>arguments.add</a:t>
            </a:r>
            <a:r>
              <a:rPr lang="en-US" sz="1200" i="0" dirty="0">
                <a:effectLst/>
                <a:latin typeface="Consolas" panose="020B0609020204030204" pitchFamily="49" charset="0"/>
              </a:rPr>
              <a:t>(</a:t>
            </a:r>
            <a:r>
              <a:rPr lang="en-US" sz="1200" i="0" dirty="0" err="1">
                <a:effectLst/>
                <a:latin typeface="Consolas" panose="020B0609020204030204" pitchFamily="49" charset="0"/>
              </a:rPr>
              <a:t>Arguments.of</a:t>
            </a:r>
            <a:r>
              <a:rPr lang="en-US" sz="1200" i="0" dirty="0">
                <a:effectLst/>
                <a:latin typeface="Consolas" panose="020B0609020204030204" pitchFamily="49" charset="0"/>
              </a:rPr>
              <a:t>(4, 6, 10));</a:t>
            </a:r>
          </a:p>
          <a:p>
            <a:r>
              <a:rPr lang="en-US" sz="1200" i="0" dirty="0">
                <a:effectLst/>
                <a:latin typeface="Consolas" panose="020B0609020204030204" pitchFamily="49" charset="0"/>
              </a:rPr>
              <a:t>        </a:t>
            </a:r>
            <a:r>
              <a:rPr lang="en-US" sz="1200" i="0" dirty="0" err="1">
                <a:effectLst/>
                <a:latin typeface="Consolas" panose="020B0609020204030204" pitchFamily="49" charset="0"/>
              </a:rPr>
              <a:t>arguments.add</a:t>
            </a:r>
            <a:r>
              <a:rPr lang="en-US" sz="1200" i="0" dirty="0">
                <a:effectLst/>
                <a:latin typeface="Consolas" panose="020B0609020204030204" pitchFamily="49" charset="0"/>
              </a:rPr>
              <a:t>(</a:t>
            </a:r>
            <a:r>
              <a:rPr lang="en-US" sz="1200" i="0" dirty="0" err="1">
                <a:effectLst/>
                <a:latin typeface="Consolas" panose="020B0609020204030204" pitchFamily="49" charset="0"/>
              </a:rPr>
              <a:t>Arguments.of</a:t>
            </a:r>
            <a:r>
              <a:rPr lang="en-US" sz="1200" i="0" dirty="0">
                <a:effectLst/>
                <a:latin typeface="Consolas" panose="020B0609020204030204" pitchFamily="49" charset="0"/>
              </a:rPr>
              <a:t>(12, 23, 35));</a:t>
            </a:r>
          </a:p>
          <a:p>
            <a:r>
              <a:rPr lang="en-US" sz="1200" i="0" dirty="0">
                <a:effectLst/>
                <a:latin typeface="Consolas" panose="020B0609020204030204" pitchFamily="49" charset="0"/>
              </a:rPr>
              <a:t>        return arguments;</a:t>
            </a:r>
          </a:p>
          <a:p>
            <a:r>
              <a:rPr lang="en-US" sz="1200" i="0" dirty="0">
                <a:effectLst/>
                <a:latin typeface="Consolas" panose="020B0609020204030204" pitchFamily="49" charset="0"/>
              </a:rPr>
              <a:t>    }</a:t>
            </a:r>
          </a:p>
          <a:p>
            <a:r>
              <a:rPr lang="en-US" sz="1200" i="0" dirty="0">
                <a:effectLst/>
                <a:latin typeface="Consolas" panose="020B0609020204030204" pitchFamily="49" charset="0"/>
              </a:rPr>
              <a:t>}</a:t>
            </a:r>
            <a:endParaRPr lang="en-US" sz="12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819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AAA41-56BA-4BE0-8D54-43DDACD0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319" y="2015413"/>
            <a:ext cx="10058400" cy="1101012"/>
          </a:xfrm>
        </p:spPr>
        <p:txBody>
          <a:bodyPr>
            <a:normAutofit fontScale="90000"/>
          </a:bodyPr>
          <a:lstStyle/>
          <a:p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Regular expressions and pattern matching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29271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AAA41-56BA-4BE0-8D54-43DDACD0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89241"/>
            <a:ext cx="10058400" cy="702302"/>
          </a:xfrm>
        </p:spPr>
        <p:txBody>
          <a:bodyPr>
            <a:noAutofit/>
          </a:bodyPr>
          <a:lstStyle/>
          <a:p>
            <a:r>
              <a:rPr lang="en-US" sz="3600" b="1" dirty="0"/>
              <a:t>Regular expressions and pattern matching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A10B7C-69A2-47BE-A5F2-B92527791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302992"/>
            <a:ext cx="11016424" cy="4976783"/>
          </a:xfrm>
        </p:spPr>
        <p:txBody>
          <a:bodyPr>
            <a:noAutofit/>
          </a:bodyPr>
          <a:lstStyle/>
          <a:p>
            <a:pPr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  </a:t>
            </a:r>
            <a:r>
              <a:rPr lang="en-US" b="1" dirty="0" err="1"/>
              <a:t>java.util.regex</a:t>
            </a:r>
            <a:r>
              <a:rPr lang="en-US" b="1" dirty="0"/>
              <a:t> package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[Ref]</a:t>
            </a:r>
            <a:endParaRPr lang="en-US" dirty="0"/>
          </a:p>
          <a:p>
            <a:pPr lvl="1"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Contains classes used for pattern matching with regular expressions</a:t>
            </a:r>
          </a:p>
          <a:p>
            <a:pPr lvl="1"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Regular expression = sequence of characters defining a search pattern</a:t>
            </a:r>
          </a:p>
          <a:p>
            <a:pPr lvl="1"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Result of matching a regular expression against a text</a:t>
            </a:r>
          </a:p>
          <a:p>
            <a:pPr lvl="2"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True/false result -&gt; specifies if the regular expression matched the text</a:t>
            </a:r>
          </a:p>
          <a:p>
            <a:pPr lvl="2"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Set of matches – one match for every occurrence of the regular expression found in the text</a:t>
            </a:r>
          </a:p>
          <a:p>
            <a:pPr lvl="1"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Consists of the classes:</a:t>
            </a:r>
          </a:p>
          <a:p>
            <a:pPr marL="201168" lvl="1" indent="0">
              <a:buClr>
                <a:schemeClr val="bg2">
                  <a:lumMod val="90000"/>
                </a:schemeClr>
              </a:buClr>
              <a:buNone/>
            </a:pPr>
            <a:endParaRPr lang="en-US" dirty="0"/>
          </a:p>
          <a:p>
            <a:pPr marL="0" indent="0">
              <a:buClr>
                <a:schemeClr val="bg2">
                  <a:lumMod val="90000"/>
                </a:schemeClr>
              </a:buCl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25876"/>
              </p:ext>
            </p:extLst>
          </p:nvPr>
        </p:nvGraphicFramePr>
        <p:xfrm>
          <a:off x="197375" y="3561975"/>
          <a:ext cx="11858209" cy="2717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3813">
                  <a:extLst>
                    <a:ext uri="{9D8B030D-6E8A-4147-A177-3AD203B41FA5}">
                      <a16:colId xmlns:a16="http://schemas.microsoft.com/office/drawing/2014/main" val="593362361"/>
                    </a:ext>
                  </a:extLst>
                </a:gridCol>
                <a:gridCol w="9944396">
                  <a:extLst>
                    <a:ext uri="{9D8B030D-6E8A-4147-A177-3AD203B41FA5}">
                      <a16:colId xmlns:a16="http://schemas.microsoft.com/office/drawing/2014/main" val="3272383910"/>
                    </a:ext>
                  </a:extLst>
                </a:gridCol>
              </a:tblGrid>
              <a:tr h="2027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Class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Description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675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Pattern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400" b="1" dirty="0"/>
                        <a:t>Pattern object</a:t>
                      </a:r>
                      <a:r>
                        <a:rPr lang="en-US" sz="1400" dirty="0"/>
                        <a:t> = compiled representation of a regular expression</a:t>
                      </a:r>
                    </a:p>
                    <a:p>
                      <a:pPr marL="342900" lvl="0" indent="-342900" algn="just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400" b="1" dirty="0"/>
                        <a:t>compile() methods</a:t>
                      </a:r>
                      <a:r>
                        <a:rPr lang="en-US" sz="1400" dirty="0"/>
                        <a:t> - accept a regular expression as the first argument, to return a </a:t>
                      </a:r>
                      <a:r>
                        <a:rPr lang="en-US" sz="1400" b="1" dirty="0"/>
                        <a:t>Pattern object</a:t>
                      </a:r>
                      <a:r>
                        <a:rPr lang="en-US" sz="1400" dirty="0"/>
                        <a:t>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4433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Matcher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400" b="1" dirty="0"/>
                        <a:t>Matcher object </a:t>
                      </a:r>
                      <a:r>
                        <a:rPr lang="en-US" sz="1400" dirty="0"/>
                        <a:t>= engine that interprets the pattern and performs match operations against an input string</a:t>
                      </a:r>
                    </a:p>
                    <a:p>
                      <a:pPr marL="342900" lvl="0" indent="-342900" algn="just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400" b="1" dirty="0"/>
                        <a:t>matcher() method </a:t>
                      </a:r>
                      <a:r>
                        <a:rPr lang="en-US" sz="1400" dirty="0"/>
                        <a:t>– invoked on a Pattern object to obtain a Matcher object </a:t>
                      </a:r>
                    </a:p>
                    <a:p>
                      <a:pPr marL="342900" lvl="0" indent="-342900" algn="just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400" dirty="0"/>
                        <a:t>Other methods</a:t>
                      </a:r>
                    </a:p>
                    <a:p>
                      <a:pPr marL="800100" lvl="1" indent="-342900" algn="just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400" b="1" dirty="0"/>
                        <a:t>Index methods</a:t>
                      </a:r>
                      <a:r>
                        <a:rPr lang="en-US" sz="1400" dirty="0"/>
                        <a:t> (start, end) – show where the match was found in the input string</a:t>
                      </a:r>
                    </a:p>
                    <a:p>
                      <a:pPr marL="800100" lvl="1" indent="-342900" algn="just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400" b="1" dirty="0"/>
                        <a:t>Study methods </a:t>
                      </a:r>
                      <a:r>
                        <a:rPr lang="en-US" sz="1400" dirty="0"/>
                        <a:t>(</a:t>
                      </a:r>
                      <a:r>
                        <a:rPr lang="en-US" sz="1400" dirty="0" err="1"/>
                        <a:t>lookingAt</a:t>
                      </a:r>
                      <a:r>
                        <a:rPr lang="en-US" sz="1400" dirty="0"/>
                        <a:t>, find, matches) – review the input string and return a Boolean indicating whether or not the pattern is found</a:t>
                      </a:r>
                    </a:p>
                    <a:p>
                      <a:pPr marL="800100" lvl="1" indent="-342900" algn="just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400" b="1" dirty="0"/>
                        <a:t>Replacement methods </a:t>
                      </a:r>
                      <a:r>
                        <a:rPr lang="en-US" sz="1400" dirty="0"/>
                        <a:t>(</a:t>
                      </a:r>
                      <a:r>
                        <a:rPr lang="en-US" sz="1400" dirty="0" err="1"/>
                        <a:t>appendReplacement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appendTail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replaceAll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replaceFirst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quoteReplacement</a:t>
                      </a:r>
                      <a:r>
                        <a:rPr lang="en-US" sz="1400" dirty="0"/>
                        <a:t>) – replace text in an input string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011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PatternSyntaxException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/>
                        <a:t>PatternSyntaxException</a:t>
                      </a:r>
                      <a:r>
                        <a:rPr lang="en-US" sz="1400" b="1" dirty="0"/>
                        <a:t> object </a:t>
                      </a:r>
                      <a:r>
                        <a:rPr lang="en-US" sz="1400" dirty="0"/>
                        <a:t>– unchecked exception indicating syntax error in a regular expression pattern</a:t>
                      </a:r>
                      <a:endParaRPr lang="en-US" sz="1400" b="1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1696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30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AAA41-56BA-4BE0-8D54-43DDACD0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89241"/>
            <a:ext cx="10058400" cy="702302"/>
          </a:xfrm>
        </p:spPr>
        <p:txBody>
          <a:bodyPr>
            <a:noAutofit/>
          </a:bodyPr>
          <a:lstStyle/>
          <a:p>
            <a:r>
              <a:rPr lang="en-US" sz="3600" b="1" dirty="0"/>
              <a:t>Regular expressions and pattern matching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A10B7C-69A2-47BE-A5F2-B92527791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302992"/>
            <a:ext cx="11016424" cy="4976783"/>
          </a:xfrm>
        </p:spPr>
        <p:txBody>
          <a:bodyPr>
            <a:noAutofit/>
          </a:bodyPr>
          <a:lstStyle/>
          <a:p>
            <a:pPr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  </a:t>
            </a:r>
            <a:r>
              <a:rPr lang="en-US" b="1" dirty="0"/>
              <a:t>Constructs</a:t>
            </a:r>
            <a:endParaRPr lang="en-US" dirty="0"/>
          </a:p>
          <a:p>
            <a:pPr marL="0" indent="0">
              <a:buClr>
                <a:schemeClr val="bg2">
                  <a:lumMod val="90000"/>
                </a:schemeClr>
              </a:buCl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157616"/>
              </p:ext>
            </p:extLst>
          </p:nvPr>
        </p:nvGraphicFramePr>
        <p:xfrm>
          <a:off x="215153" y="1601994"/>
          <a:ext cx="5446059" cy="47821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1636">
                  <a:extLst>
                    <a:ext uri="{9D8B030D-6E8A-4147-A177-3AD203B41FA5}">
                      <a16:colId xmlns:a16="http://schemas.microsoft.com/office/drawing/2014/main" val="593362361"/>
                    </a:ext>
                  </a:extLst>
                </a:gridCol>
                <a:gridCol w="1010959">
                  <a:extLst>
                    <a:ext uri="{9D8B030D-6E8A-4147-A177-3AD203B41FA5}">
                      <a16:colId xmlns:a16="http://schemas.microsoft.com/office/drawing/2014/main" val="3272383910"/>
                    </a:ext>
                  </a:extLst>
                </a:gridCol>
                <a:gridCol w="3453464">
                  <a:extLst>
                    <a:ext uri="{9D8B030D-6E8A-4147-A177-3AD203B41FA5}">
                      <a16:colId xmlns:a16="http://schemas.microsoft.com/office/drawing/2014/main" val="1338613038"/>
                    </a:ext>
                  </a:extLst>
                </a:gridCol>
              </a:tblGrid>
              <a:tr h="2048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Category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Construct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Matches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675406"/>
                  </a:ext>
                </a:extLst>
              </a:tr>
              <a:tr h="213397"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Character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classes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20"/>
                        </a:lnSpc>
                      </a:pPr>
                      <a:r>
                        <a:rPr lang="en-US" sz="1100" b="1" dirty="0">
                          <a:effectLst/>
                        </a:rPr>
                        <a:t>[</a:t>
                      </a:r>
                      <a:r>
                        <a:rPr lang="en-US" sz="1100" b="1" dirty="0" err="1">
                          <a:effectLst/>
                        </a:rPr>
                        <a:t>abc</a:t>
                      </a:r>
                      <a:r>
                        <a:rPr lang="en-US" sz="1100" b="1" dirty="0">
                          <a:effectLst/>
                        </a:rPr>
                        <a:t>]</a:t>
                      </a: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20"/>
                        </a:lnSpc>
                      </a:pPr>
                      <a:r>
                        <a:rPr lang="en-US" sz="1100" b="1" dirty="0">
                          <a:effectLst/>
                        </a:rPr>
                        <a:t>a, b, or c (simple class)</a:t>
                      </a:r>
                    </a:p>
                  </a:txBody>
                  <a:tcPr marL="666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524433392"/>
                  </a:ext>
                </a:extLst>
              </a:tr>
              <a:tr h="213397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20"/>
                        </a:lnSpc>
                      </a:pPr>
                      <a:r>
                        <a:rPr lang="en-US" sz="1100" b="1" dirty="0">
                          <a:effectLst/>
                        </a:rPr>
                        <a:t>[^</a:t>
                      </a:r>
                      <a:r>
                        <a:rPr lang="en-US" sz="1100" b="1" dirty="0" err="1">
                          <a:effectLst/>
                        </a:rPr>
                        <a:t>abc</a:t>
                      </a:r>
                      <a:r>
                        <a:rPr lang="en-US" sz="1100" b="1" dirty="0">
                          <a:effectLst/>
                        </a:rPr>
                        <a:t>]</a:t>
                      </a: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20"/>
                        </a:lnSpc>
                      </a:pPr>
                      <a:r>
                        <a:rPr lang="en-US" sz="1100" b="1" dirty="0">
                          <a:effectLst/>
                        </a:rPr>
                        <a:t>Any character except a, b, or c (negation)</a:t>
                      </a:r>
                    </a:p>
                  </a:txBody>
                  <a:tcPr marL="666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202202051"/>
                  </a:ext>
                </a:extLst>
              </a:tr>
              <a:tr h="213397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20"/>
                        </a:lnSpc>
                      </a:pPr>
                      <a:r>
                        <a:rPr lang="en-US" sz="1100" b="1" dirty="0">
                          <a:effectLst/>
                        </a:rPr>
                        <a:t>[a-</a:t>
                      </a:r>
                      <a:r>
                        <a:rPr lang="en-US" sz="1100" b="1" dirty="0" err="1">
                          <a:effectLst/>
                        </a:rPr>
                        <a:t>zA</a:t>
                      </a:r>
                      <a:r>
                        <a:rPr lang="en-US" sz="1100" b="1" dirty="0">
                          <a:effectLst/>
                        </a:rPr>
                        <a:t>-Z]</a:t>
                      </a: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20"/>
                        </a:lnSpc>
                      </a:pPr>
                      <a:r>
                        <a:rPr lang="en-US" sz="1100" b="1" dirty="0">
                          <a:effectLst/>
                        </a:rPr>
                        <a:t>a through z or A through Z, inclusive (range)</a:t>
                      </a:r>
                    </a:p>
                  </a:txBody>
                  <a:tcPr marL="666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577271643"/>
                  </a:ext>
                </a:extLst>
              </a:tr>
              <a:tr h="213397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20"/>
                        </a:lnSpc>
                      </a:pPr>
                      <a:r>
                        <a:rPr lang="en-US" sz="1100" b="1" dirty="0">
                          <a:effectLst/>
                        </a:rPr>
                        <a:t>[a-d[m-p]]</a:t>
                      </a: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20"/>
                        </a:lnSpc>
                      </a:pPr>
                      <a:r>
                        <a:rPr lang="en-US" sz="1100" b="1">
                          <a:effectLst/>
                        </a:rPr>
                        <a:t>a through d, or m through p: [a-dm-p] (union)</a:t>
                      </a:r>
                    </a:p>
                  </a:txBody>
                  <a:tcPr marL="666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161556950"/>
                  </a:ext>
                </a:extLst>
              </a:tr>
              <a:tr h="213397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20"/>
                        </a:lnSpc>
                      </a:pPr>
                      <a:r>
                        <a:rPr lang="en-US" sz="1100" b="1" dirty="0">
                          <a:effectLst/>
                        </a:rPr>
                        <a:t>[a-z&amp;&amp;[</a:t>
                      </a:r>
                      <a:r>
                        <a:rPr lang="en-US" sz="1100" b="1" dirty="0" err="1">
                          <a:effectLst/>
                        </a:rPr>
                        <a:t>def</a:t>
                      </a:r>
                      <a:r>
                        <a:rPr lang="en-US" sz="1100" b="1" dirty="0">
                          <a:effectLst/>
                        </a:rPr>
                        <a:t>]]</a:t>
                      </a: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20"/>
                        </a:lnSpc>
                      </a:pPr>
                      <a:r>
                        <a:rPr lang="en-US" sz="1100" b="1">
                          <a:effectLst/>
                        </a:rPr>
                        <a:t>d, e, or f (intersection)</a:t>
                      </a:r>
                    </a:p>
                  </a:txBody>
                  <a:tcPr marL="666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336998424"/>
                  </a:ext>
                </a:extLst>
              </a:tr>
              <a:tr h="213397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20"/>
                        </a:lnSpc>
                      </a:pPr>
                      <a:r>
                        <a:rPr lang="en-US" sz="1100" b="1" dirty="0">
                          <a:effectLst/>
                        </a:rPr>
                        <a:t>[a-z&amp;&amp;[^</a:t>
                      </a:r>
                      <a:r>
                        <a:rPr lang="en-US" sz="1100" b="1" dirty="0" err="1">
                          <a:effectLst/>
                        </a:rPr>
                        <a:t>bc</a:t>
                      </a:r>
                      <a:r>
                        <a:rPr lang="en-US" sz="1100" b="1" dirty="0">
                          <a:effectLst/>
                        </a:rPr>
                        <a:t>]]</a:t>
                      </a: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20"/>
                        </a:lnSpc>
                      </a:pPr>
                      <a:r>
                        <a:rPr lang="en-US" sz="1100" b="1" dirty="0">
                          <a:effectLst/>
                        </a:rPr>
                        <a:t>a through z, except for b and c: [ad-z] (subtraction)</a:t>
                      </a:r>
                    </a:p>
                  </a:txBody>
                  <a:tcPr marL="666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236758187"/>
                  </a:ext>
                </a:extLst>
              </a:tr>
              <a:tr h="225075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20"/>
                        </a:lnSpc>
                      </a:pPr>
                      <a:r>
                        <a:rPr lang="en-US" sz="1100" b="1" dirty="0">
                          <a:effectLst/>
                        </a:rPr>
                        <a:t>[a-z&amp;&amp;[^m-p]]</a:t>
                      </a: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20"/>
                        </a:lnSpc>
                      </a:pPr>
                      <a:r>
                        <a:rPr lang="en-US" sz="1100" b="1" dirty="0">
                          <a:effectLst/>
                        </a:rPr>
                        <a:t>a through z, and not m through p: [a-</a:t>
                      </a:r>
                      <a:r>
                        <a:rPr lang="en-US" sz="1100" b="1" dirty="0" err="1">
                          <a:effectLst/>
                        </a:rPr>
                        <a:t>lq</a:t>
                      </a:r>
                      <a:r>
                        <a:rPr lang="en-US" sz="1100" b="1" dirty="0">
                          <a:effectLst/>
                        </a:rPr>
                        <a:t>-z](subtraction)</a:t>
                      </a:r>
                    </a:p>
                  </a:txBody>
                  <a:tcPr marL="666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3158552739"/>
                  </a:ext>
                </a:extLst>
              </a:tr>
              <a:tr h="213397"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/>
                        <a:t>Predefined character classes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20"/>
                        </a:lnSpc>
                      </a:pPr>
                      <a:r>
                        <a:rPr lang="en-US" sz="1100" b="1" dirty="0">
                          <a:effectLst/>
                        </a:rPr>
                        <a:t>.</a:t>
                      </a: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20"/>
                        </a:lnSpc>
                      </a:pPr>
                      <a:r>
                        <a:rPr lang="en-US" sz="1100" b="1" dirty="0">
                          <a:effectLst/>
                        </a:rPr>
                        <a:t>Any character</a:t>
                      </a:r>
                    </a:p>
                  </a:txBody>
                  <a:tcPr marL="666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3595429576"/>
                  </a:ext>
                </a:extLst>
              </a:tr>
              <a:tr h="213397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20"/>
                        </a:lnSpc>
                      </a:pPr>
                      <a:r>
                        <a:rPr lang="en-US" sz="1100" b="1" dirty="0">
                          <a:effectLst/>
                        </a:rPr>
                        <a:t>\d</a:t>
                      </a: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20"/>
                        </a:lnSpc>
                      </a:pPr>
                      <a:r>
                        <a:rPr lang="en-US" sz="1100" b="1" dirty="0">
                          <a:effectLst/>
                        </a:rPr>
                        <a:t>A digit: [0-9]</a:t>
                      </a:r>
                    </a:p>
                  </a:txBody>
                  <a:tcPr marL="666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34787054"/>
                  </a:ext>
                </a:extLst>
              </a:tr>
              <a:tr h="213397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20"/>
                        </a:lnSpc>
                      </a:pPr>
                      <a:r>
                        <a:rPr lang="en-US" sz="1100" b="1" dirty="0">
                          <a:effectLst/>
                        </a:rPr>
                        <a:t>\D</a:t>
                      </a: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20"/>
                        </a:lnSpc>
                      </a:pPr>
                      <a:r>
                        <a:rPr lang="en-US" sz="1100" b="1" dirty="0">
                          <a:effectLst/>
                        </a:rPr>
                        <a:t>A non-digit: [^0-9]</a:t>
                      </a:r>
                    </a:p>
                  </a:txBody>
                  <a:tcPr marL="666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3520138350"/>
                  </a:ext>
                </a:extLst>
              </a:tr>
              <a:tr h="213397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20"/>
                        </a:lnSpc>
                      </a:pPr>
                      <a:r>
                        <a:rPr lang="en-US" sz="1100" b="1" dirty="0">
                          <a:effectLst/>
                        </a:rPr>
                        <a:t>\s</a:t>
                      </a: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20"/>
                        </a:lnSpc>
                      </a:pPr>
                      <a:r>
                        <a:rPr lang="en-US" sz="1100" b="1">
                          <a:effectLst/>
                        </a:rPr>
                        <a:t>A whitespace character: [ \t\n\x0B\f\r]</a:t>
                      </a:r>
                    </a:p>
                  </a:txBody>
                  <a:tcPr marL="666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3539783951"/>
                  </a:ext>
                </a:extLst>
              </a:tr>
              <a:tr h="213397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20"/>
                        </a:lnSpc>
                      </a:pPr>
                      <a:r>
                        <a:rPr lang="en-US" sz="1100" b="1" dirty="0">
                          <a:effectLst/>
                        </a:rPr>
                        <a:t>\S</a:t>
                      </a: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20"/>
                        </a:lnSpc>
                      </a:pPr>
                      <a:r>
                        <a:rPr lang="en-US" sz="1100" b="1" dirty="0">
                          <a:effectLst/>
                        </a:rPr>
                        <a:t>A non-whitespace character: [^\s]</a:t>
                      </a:r>
                    </a:p>
                  </a:txBody>
                  <a:tcPr marL="666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3018092769"/>
                  </a:ext>
                </a:extLst>
              </a:tr>
              <a:tr h="213397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20"/>
                        </a:lnSpc>
                      </a:pPr>
                      <a:r>
                        <a:rPr lang="en-US" sz="1100" b="1" dirty="0">
                          <a:effectLst/>
                        </a:rPr>
                        <a:t>\w</a:t>
                      </a: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20"/>
                        </a:lnSpc>
                      </a:pPr>
                      <a:r>
                        <a:rPr lang="en-US" sz="1100" b="1" dirty="0">
                          <a:effectLst/>
                        </a:rPr>
                        <a:t>A word character: [a-zA-Z_0-9]</a:t>
                      </a:r>
                    </a:p>
                  </a:txBody>
                  <a:tcPr marL="666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3675974391"/>
                  </a:ext>
                </a:extLst>
              </a:tr>
              <a:tr h="213397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20"/>
                        </a:lnSpc>
                      </a:pPr>
                      <a:r>
                        <a:rPr lang="en-US" sz="1100" b="1" dirty="0">
                          <a:effectLst/>
                        </a:rPr>
                        <a:t>\W</a:t>
                      </a: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20"/>
                        </a:lnSpc>
                      </a:pPr>
                      <a:r>
                        <a:rPr lang="en-US" sz="1100" b="1" dirty="0">
                          <a:effectLst/>
                        </a:rPr>
                        <a:t>A non-word character: [^\w]</a:t>
                      </a:r>
                    </a:p>
                  </a:txBody>
                  <a:tcPr marL="666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393476146"/>
                  </a:ext>
                </a:extLst>
              </a:tr>
              <a:tr h="215836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Greedy quantifiers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100" b="1" i="1" dirty="0">
                          <a:effectLst/>
                        </a:rPr>
                        <a:t>X</a:t>
                      </a:r>
                      <a:r>
                        <a:rPr lang="en-US" sz="1100" b="1" dirty="0">
                          <a:effectLst/>
                        </a:rPr>
                        <a:t>?</a:t>
                      </a: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100" b="1" i="1" dirty="0">
                          <a:effectLst/>
                        </a:rPr>
                        <a:t>X</a:t>
                      </a:r>
                      <a:r>
                        <a:rPr lang="en-US" sz="1100" b="1" dirty="0">
                          <a:effectLst/>
                        </a:rPr>
                        <a:t>, once or not at all</a:t>
                      </a:r>
                    </a:p>
                  </a:txBody>
                  <a:tcPr marL="666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000711399"/>
                  </a:ext>
                </a:extLst>
              </a:tr>
              <a:tr h="215836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100" b="1" i="1" dirty="0">
                          <a:effectLst/>
                        </a:rPr>
                        <a:t>X</a:t>
                      </a:r>
                      <a:r>
                        <a:rPr lang="en-US" sz="1100" b="1" dirty="0">
                          <a:effectLst/>
                        </a:rPr>
                        <a:t>*</a:t>
                      </a: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100" b="1" i="1">
                          <a:effectLst/>
                        </a:rPr>
                        <a:t>X</a:t>
                      </a:r>
                      <a:r>
                        <a:rPr lang="en-US" sz="1100" b="1">
                          <a:effectLst/>
                        </a:rPr>
                        <a:t>, zero or more times</a:t>
                      </a:r>
                    </a:p>
                  </a:txBody>
                  <a:tcPr marL="666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4101832180"/>
                  </a:ext>
                </a:extLst>
              </a:tr>
              <a:tr h="215836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100" b="1" i="1" dirty="0">
                          <a:effectLst/>
                        </a:rPr>
                        <a:t>X</a:t>
                      </a:r>
                      <a:r>
                        <a:rPr lang="en-US" sz="1100" b="1" dirty="0">
                          <a:effectLst/>
                        </a:rPr>
                        <a:t>+</a:t>
                      </a: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100" b="1" i="1">
                          <a:effectLst/>
                        </a:rPr>
                        <a:t>X</a:t>
                      </a:r>
                      <a:r>
                        <a:rPr lang="en-US" sz="1100" b="1">
                          <a:effectLst/>
                        </a:rPr>
                        <a:t>, one or more times</a:t>
                      </a:r>
                    </a:p>
                  </a:txBody>
                  <a:tcPr marL="666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240313806"/>
                  </a:ext>
                </a:extLst>
              </a:tr>
              <a:tr h="215836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100" b="1" i="1" dirty="0">
                          <a:effectLst/>
                        </a:rPr>
                        <a:t>X</a:t>
                      </a:r>
                      <a:r>
                        <a:rPr lang="en-US" sz="1100" b="1" dirty="0">
                          <a:effectLst/>
                        </a:rPr>
                        <a:t>{</a:t>
                      </a:r>
                      <a:r>
                        <a:rPr lang="en-US" sz="1100" b="1" i="1" dirty="0">
                          <a:effectLst/>
                        </a:rPr>
                        <a:t>n</a:t>
                      </a:r>
                      <a:r>
                        <a:rPr lang="en-US" sz="1100" b="1" dirty="0">
                          <a:effectLst/>
                        </a:rPr>
                        <a:t>}</a:t>
                      </a: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100" b="1" i="1">
                          <a:effectLst/>
                        </a:rPr>
                        <a:t>X</a:t>
                      </a:r>
                      <a:r>
                        <a:rPr lang="en-US" sz="1100" b="1">
                          <a:effectLst/>
                        </a:rPr>
                        <a:t>, exactly </a:t>
                      </a:r>
                      <a:r>
                        <a:rPr lang="en-US" sz="1100" b="1" i="1">
                          <a:effectLst/>
                        </a:rPr>
                        <a:t>n</a:t>
                      </a:r>
                      <a:r>
                        <a:rPr lang="en-US" sz="1100" b="1">
                          <a:effectLst/>
                        </a:rPr>
                        <a:t> times</a:t>
                      </a:r>
                    </a:p>
                  </a:txBody>
                  <a:tcPr marL="666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3470181517"/>
                  </a:ext>
                </a:extLst>
              </a:tr>
              <a:tr h="215836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100" b="1" i="1" dirty="0">
                          <a:effectLst/>
                        </a:rPr>
                        <a:t>X</a:t>
                      </a:r>
                      <a:r>
                        <a:rPr lang="en-US" sz="1100" b="1" dirty="0">
                          <a:effectLst/>
                        </a:rPr>
                        <a:t>{</a:t>
                      </a:r>
                      <a:r>
                        <a:rPr lang="en-US" sz="1100" b="1" i="1" dirty="0">
                          <a:effectLst/>
                        </a:rPr>
                        <a:t>n</a:t>
                      </a:r>
                      <a:r>
                        <a:rPr lang="en-US" sz="1100" b="1" dirty="0">
                          <a:effectLst/>
                        </a:rPr>
                        <a:t>,}</a:t>
                      </a: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100" b="1" i="1">
                          <a:effectLst/>
                        </a:rPr>
                        <a:t>X</a:t>
                      </a:r>
                      <a:r>
                        <a:rPr lang="en-US" sz="1100" b="1">
                          <a:effectLst/>
                        </a:rPr>
                        <a:t>, at least </a:t>
                      </a:r>
                      <a:r>
                        <a:rPr lang="en-US" sz="1100" b="1" i="1">
                          <a:effectLst/>
                        </a:rPr>
                        <a:t>n</a:t>
                      </a:r>
                      <a:r>
                        <a:rPr lang="en-US" sz="1100" b="1">
                          <a:effectLst/>
                        </a:rPr>
                        <a:t> times</a:t>
                      </a:r>
                    </a:p>
                  </a:txBody>
                  <a:tcPr marL="666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318011908"/>
                  </a:ext>
                </a:extLst>
              </a:tr>
              <a:tr h="330552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100" b="1" i="1" dirty="0">
                          <a:effectLst/>
                        </a:rPr>
                        <a:t>X</a:t>
                      </a:r>
                      <a:r>
                        <a:rPr lang="en-US" sz="1100" b="1" dirty="0">
                          <a:effectLst/>
                        </a:rPr>
                        <a:t>{</a:t>
                      </a:r>
                      <a:r>
                        <a:rPr lang="en-US" sz="1100" b="1" i="1" dirty="0" err="1">
                          <a:effectLst/>
                        </a:rPr>
                        <a:t>n</a:t>
                      </a:r>
                      <a:r>
                        <a:rPr lang="en-US" sz="1100" b="1" dirty="0" err="1">
                          <a:effectLst/>
                        </a:rPr>
                        <a:t>,</a:t>
                      </a:r>
                      <a:r>
                        <a:rPr lang="en-US" sz="1100" b="1" i="1" dirty="0" err="1">
                          <a:effectLst/>
                        </a:rPr>
                        <a:t>m</a:t>
                      </a:r>
                      <a:r>
                        <a:rPr lang="en-US" sz="1100" b="1" dirty="0">
                          <a:effectLst/>
                        </a:rPr>
                        <a:t>}</a:t>
                      </a: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100" b="1" i="1" dirty="0">
                          <a:effectLst/>
                        </a:rPr>
                        <a:t>X</a:t>
                      </a:r>
                      <a:r>
                        <a:rPr lang="en-US" sz="1100" b="1" dirty="0">
                          <a:effectLst/>
                        </a:rPr>
                        <a:t>, at least </a:t>
                      </a:r>
                      <a:r>
                        <a:rPr lang="en-US" sz="1100" b="1" i="1" dirty="0">
                          <a:effectLst/>
                        </a:rPr>
                        <a:t>n</a:t>
                      </a:r>
                      <a:r>
                        <a:rPr lang="en-US" sz="1100" b="1" dirty="0">
                          <a:effectLst/>
                        </a:rPr>
                        <a:t> but not more than </a:t>
                      </a:r>
                      <a:r>
                        <a:rPr lang="en-US" sz="1100" b="1" i="1" dirty="0">
                          <a:effectLst/>
                        </a:rPr>
                        <a:t>m</a:t>
                      </a:r>
                      <a:r>
                        <a:rPr lang="en-US" sz="1100" b="1" dirty="0">
                          <a:effectLst/>
                        </a:rPr>
                        <a:t> times</a:t>
                      </a:r>
                    </a:p>
                  </a:txBody>
                  <a:tcPr marL="666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422169664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11388"/>
              </p:ext>
            </p:extLst>
          </p:nvPr>
        </p:nvGraphicFramePr>
        <p:xfrm>
          <a:off x="6035336" y="1998635"/>
          <a:ext cx="5446059" cy="35854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1636">
                  <a:extLst>
                    <a:ext uri="{9D8B030D-6E8A-4147-A177-3AD203B41FA5}">
                      <a16:colId xmlns:a16="http://schemas.microsoft.com/office/drawing/2014/main" val="593362361"/>
                    </a:ext>
                  </a:extLst>
                </a:gridCol>
                <a:gridCol w="1010959">
                  <a:extLst>
                    <a:ext uri="{9D8B030D-6E8A-4147-A177-3AD203B41FA5}">
                      <a16:colId xmlns:a16="http://schemas.microsoft.com/office/drawing/2014/main" val="3272383910"/>
                    </a:ext>
                  </a:extLst>
                </a:gridCol>
                <a:gridCol w="3453464">
                  <a:extLst>
                    <a:ext uri="{9D8B030D-6E8A-4147-A177-3AD203B41FA5}">
                      <a16:colId xmlns:a16="http://schemas.microsoft.com/office/drawing/2014/main" val="1338613038"/>
                    </a:ext>
                  </a:extLst>
                </a:gridCol>
              </a:tblGrid>
              <a:tr h="2048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Category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Construct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Matches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675406"/>
                  </a:ext>
                </a:extLst>
              </a:tr>
              <a:tr h="213397">
                <a:tc rowSpan="6">
                  <a:txBody>
                    <a:bodyPr/>
                    <a:lstStyle/>
                    <a:p>
                      <a:pPr algn="l">
                        <a:lnSpc>
                          <a:spcPts val="1320"/>
                        </a:lnSpc>
                      </a:pPr>
                      <a:r>
                        <a:rPr lang="en-US" sz="1100" b="1" dirty="0">
                          <a:effectLst/>
                        </a:rPr>
                        <a:t>Reluctant quantifiers</a:t>
                      </a:r>
                    </a:p>
                  </a:txBody>
                  <a:tcPr marL="66675" marR="28575" marT="28575" marB="2857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i="1" dirty="0">
                          <a:effectLst/>
                        </a:rPr>
                        <a:t>X</a:t>
                      </a:r>
                      <a:r>
                        <a:rPr lang="en-US" sz="1100" b="1" dirty="0">
                          <a:effectLst/>
                        </a:rPr>
                        <a:t>??</a:t>
                      </a: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i="1">
                          <a:effectLst/>
                        </a:rPr>
                        <a:t>X</a:t>
                      </a:r>
                      <a:r>
                        <a:rPr lang="en-US" sz="1100" b="1">
                          <a:effectLst/>
                        </a:rPr>
                        <a:t>, once or not at all</a:t>
                      </a:r>
                    </a:p>
                  </a:txBody>
                  <a:tcPr marL="666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524433392"/>
                  </a:ext>
                </a:extLst>
              </a:tr>
              <a:tr h="213397">
                <a:tc vMerge="1">
                  <a:txBody>
                    <a:bodyPr/>
                    <a:lstStyle/>
                    <a:p>
                      <a:pPr algn="l">
                        <a:lnSpc>
                          <a:spcPts val="1320"/>
                        </a:lnSpc>
                      </a:pPr>
                      <a:endParaRPr lang="en-US" sz="1100" b="1" dirty="0">
                        <a:effectLst/>
                      </a:endParaRP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i="1">
                          <a:effectLst/>
                        </a:rPr>
                        <a:t>X</a:t>
                      </a:r>
                      <a:r>
                        <a:rPr lang="en-US" sz="1100" b="1">
                          <a:effectLst/>
                        </a:rPr>
                        <a:t>*?</a:t>
                      </a: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i="1">
                          <a:effectLst/>
                        </a:rPr>
                        <a:t>X</a:t>
                      </a:r>
                      <a:r>
                        <a:rPr lang="en-US" sz="1100" b="1">
                          <a:effectLst/>
                        </a:rPr>
                        <a:t>, zero or more times</a:t>
                      </a:r>
                    </a:p>
                  </a:txBody>
                  <a:tcPr marL="666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202202051"/>
                  </a:ext>
                </a:extLst>
              </a:tr>
              <a:tr h="213397">
                <a:tc vMerge="1">
                  <a:txBody>
                    <a:bodyPr/>
                    <a:lstStyle/>
                    <a:p>
                      <a:pPr algn="l">
                        <a:lnSpc>
                          <a:spcPts val="1320"/>
                        </a:lnSpc>
                      </a:pPr>
                      <a:endParaRPr lang="en-US" sz="1100" b="1" dirty="0">
                        <a:effectLst/>
                      </a:endParaRP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i="1">
                          <a:effectLst/>
                        </a:rPr>
                        <a:t>X</a:t>
                      </a:r>
                      <a:r>
                        <a:rPr lang="en-US" sz="1100" b="1">
                          <a:effectLst/>
                        </a:rPr>
                        <a:t>+?</a:t>
                      </a: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i="1">
                          <a:effectLst/>
                        </a:rPr>
                        <a:t>X</a:t>
                      </a:r>
                      <a:r>
                        <a:rPr lang="en-US" sz="1100" b="1">
                          <a:effectLst/>
                        </a:rPr>
                        <a:t>, one or more times</a:t>
                      </a:r>
                    </a:p>
                  </a:txBody>
                  <a:tcPr marL="666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577271643"/>
                  </a:ext>
                </a:extLst>
              </a:tr>
              <a:tr h="213397">
                <a:tc vMerge="1">
                  <a:txBody>
                    <a:bodyPr/>
                    <a:lstStyle/>
                    <a:p>
                      <a:pPr algn="l">
                        <a:lnSpc>
                          <a:spcPts val="1320"/>
                        </a:lnSpc>
                      </a:pPr>
                      <a:endParaRPr lang="en-US" sz="1100" b="1" dirty="0">
                        <a:effectLst/>
                      </a:endParaRP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i="1">
                          <a:effectLst/>
                        </a:rPr>
                        <a:t>X</a:t>
                      </a:r>
                      <a:r>
                        <a:rPr lang="en-US" sz="1100" b="1">
                          <a:effectLst/>
                        </a:rPr>
                        <a:t>{</a:t>
                      </a:r>
                      <a:r>
                        <a:rPr lang="en-US" sz="1100" b="1" i="1">
                          <a:effectLst/>
                        </a:rPr>
                        <a:t>n</a:t>
                      </a:r>
                      <a:r>
                        <a:rPr lang="en-US" sz="1100" b="1">
                          <a:effectLst/>
                        </a:rPr>
                        <a:t>}?</a:t>
                      </a: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i="1">
                          <a:effectLst/>
                        </a:rPr>
                        <a:t>X</a:t>
                      </a:r>
                      <a:r>
                        <a:rPr lang="en-US" sz="1100" b="1">
                          <a:effectLst/>
                        </a:rPr>
                        <a:t>, exactly </a:t>
                      </a:r>
                      <a:r>
                        <a:rPr lang="en-US" sz="1100" b="1" i="1">
                          <a:effectLst/>
                        </a:rPr>
                        <a:t>n</a:t>
                      </a:r>
                      <a:r>
                        <a:rPr lang="en-US" sz="1100" b="1">
                          <a:effectLst/>
                        </a:rPr>
                        <a:t> times</a:t>
                      </a:r>
                    </a:p>
                  </a:txBody>
                  <a:tcPr marL="666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161556950"/>
                  </a:ext>
                </a:extLst>
              </a:tr>
              <a:tr h="213397">
                <a:tc vMerge="1">
                  <a:txBody>
                    <a:bodyPr/>
                    <a:lstStyle/>
                    <a:p>
                      <a:pPr algn="l">
                        <a:lnSpc>
                          <a:spcPts val="1320"/>
                        </a:lnSpc>
                      </a:pPr>
                      <a:endParaRPr lang="en-US" sz="1100" b="1" dirty="0">
                        <a:effectLst/>
                      </a:endParaRP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i="1">
                          <a:effectLst/>
                        </a:rPr>
                        <a:t>X</a:t>
                      </a:r>
                      <a:r>
                        <a:rPr lang="en-US" sz="1100" b="1">
                          <a:effectLst/>
                        </a:rPr>
                        <a:t>{</a:t>
                      </a:r>
                      <a:r>
                        <a:rPr lang="en-US" sz="1100" b="1" i="1">
                          <a:effectLst/>
                        </a:rPr>
                        <a:t>n</a:t>
                      </a:r>
                      <a:r>
                        <a:rPr lang="en-US" sz="1100" b="1">
                          <a:effectLst/>
                        </a:rPr>
                        <a:t>,}?</a:t>
                      </a: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i="1">
                          <a:effectLst/>
                        </a:rPr>
                        <a:t>X</a:t>
                      </a:r>
                      <a:r>
                        <a:rPr lang="en-US" sz="1100" b="1">
                          <a:effectLst/>
                        </a:rPr>
                        <a:t>, at least </a:t>
                      </a:r>
                      <a:r>
                        <a:rPr lang="en-US" sz="1100" b="1" i="1">
                          <a:effectLst/>
                        </a:rPr>
                        <a:t>n</a:t>
                      </a:r>
                      <a:r>
                        <a:rPr lang="en-US" sz="1100" b="1">
                          <a:effectLst/>
                        </a:rPr>
                        <a:t> times</a:t>
                      </a:r>
                    </a:p>
                  </a:txBody>
                  <a:tcPr marL="666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336998424"/>
                  </a:ext>
                </a:extLst>
              </a:tr>
              <a:tr h="213397">
                <a:tc vMerge="1">
                  <a:txBody>
                    <a:bodyPr/>
                    <a:lstStyle/>
                    <a:p>
                      <a:pPr algn="l">
                        <a:lnSpc>
                          <a:spcPts val="1320"/>
                        </a:lnSpc>
                      </a:pPr>
                      <a:endParaRPr lang="en-US" sz="1100" b="1" dirty="0">
                        <a:effectLst/>
                      </a:endParaRP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i="1">
                          <a:effectLst/>
                        </a:rPr>
                        <a:t>X</a:t>
                      </a:r>
                      <a:r>
                        <a:rPr lang="en-US" sz="1100" b="1">
                          <a:effectLst/>
                        </a:rPr>
                        <a:t>{</a:t>
                      </a:r>
                      <a:r>
                        <a:rPr lang="en-US" sz="1100" b="1" i="1">
                          <a:effectLst/>
                        </a:rPr>
                        <a:t>n</a:t>
                      </a:r>
                      <a:r>
                        <a:rPr lang="en-US" sz="1100" b="1">
                          <a:effectLst/>
                        </a:rPr>
                        <a:t>,</a:t>
                      </a:r>
                      <a:r>
                        <a:rPr lang="en-US" sz="1100" b="1" i="1">
                          <a:effectLst/>
                        </a:rPr>
                        <a:t>m</a:t>
                      </a:r>
                      <a:r>
                        <a:rPr lang="en-US" sz="1100" b="1">
                          <a:effectLst/>
                        </a:rPr>
                        <a:t>}?</a:t>
                      </a: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i="1" dirty="0">
                          <a:effectLst/>
                        </a:rPr>
                        <a:t>X</a:t>
                      </a:r>
                      <a:r>
                        <a:rPr lang="en-US" sz="1100" b="1" dirty="0">
                          <a:effectLst/>
                        </a:rPr>
                        <a:t>, at least </a:t>
                      </a:r>
                      <a:r>
                        <a:rPr lang="en-US" sz="1100" b="1" i="1" dirty="0">
                          <a:effectLst/>
                        </a:rPr>
                        <a:t>n</a:t>
                      </a:r>
                      <a:r>
                        <a:rPr lang="en-US" sz="1100" b="1" dirty="0">
                          <a:effectLst/>
                        </a:rPr>
                        <a:t> but not more than </a:t>
                      </a:r>
                      <a:r>
                        <a:rPr lang="en-US" sz="1100" b="1" i="1" dirty="0">
                          <a:effectLst/>
                        </a:rPr>
                        <a:t>m</a:t>
                      </a:r>
                      <a:r>
                        <a:rPr lang="en-US" sz="1100" b="1" dirty="0">
                          <a:effectLst/>
                        </a:rPr>
                        <a:t> times</a:t>
                      </a:r>
                    </a:p>
                  </a:txBody>
                  <a:tcPr marL="666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236758187"/>
                  </a:ext>
                </a:extLst>
              </a:tr>
              <a:tr h="225075">
                <a:tc rowSpan="6"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</a:pPr>
                      <a:endParaRPr lang="en-US" sz="1100" b="1" dirty="0"/>
                    </a:p>
                    <a:p>
                      <a:pPr>
                        <a:lnSpc>
                          <a:spcPts val="1320"/>
                        </a:lnSpc>
                      </a:pPr>
                      <a:r>
                        <a:rPr lang="en-US" sz="1100" b="1" dirty="0"/>
                        <a:t>Possessive quantifiers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i="1" dirty="0">
                          <a:effectLst/>
                        </a:rPr>
                        <a:t>X</a:t>
                      </a:r>
                      <a:r>
                        <a:rPr lang="en-US" sz="1100" b="1" dirty="0">
                          <a:effectLst/>
                        </a:rPr>
                        <a:t>?+</a:t>
                      </a: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i="1" dirty="0">
                          <a:effectLst/>
                        </a:rPr>
                        <a:t>X</a:t>
                      </a:r>
                      <a:r>
                        <a:rPr lang="en-US" sz="1100" b="1" dirty="0">
                          <a:effectLst/>
                        </a:rPr>
                        <a:t>, once or not at all</a:t>
                      </a:r>
                    </a:p>
                  </a:txBody>
                  <a:tcPr marL="666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3158552739"/>
                  </a:ext>
                </a:extLst>
              </a:tr>
              <a:tr h="213397">
                <a:tc vMerge="1"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</a:pP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i="1">
                          <a:effectLst/>
                        </a:rPr>
                        <a:t>X</a:t>
                      </a:r>
                      <a:r>
                        <a:rPr lang="en-US" sz="1100" b="1">
                          <a:effectLst/>
                        </a:rPr>
                        <a:t>*+</a:t>
                      </a: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i="1" dirty="0">
                          <a:effectLst/>
                        </a:rPr>
                        <a:t>X</a:t>
                      </a:r>
                      <a:r>
                        <a:rPr lang="en-US" sz="1100" b="1" dirty="0">
                          <a:effectLst/>
                        </a:rPr>
                        <a:t>, zero or more times</a:t>
                      </a:r>
                    </a:p>
                  </a:txBody>
                  <a:tcPr marL="666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3595429576"/>
                  </a:ext>
                </a:extLst>
              </a:tr>
              <a:tr h="213397">
                <a:tc vMerge="1"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</a:pP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i="1">
                          <a:effectLst/>
                        </a:rPr>
                        <a:t>X</a:t>
                      </a:r>
                      <a:r>
                        <a:rPr lang="en-US" sz="1100" b="1">
                          <a:effectLst/>
                        </a:rPr>
                        <a:t>++</a:t>
                      </a: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i="1" dirty="0">
                          <a:effectLst/>
                        </a:rPr>
                        <a:t>X</a:t>
                      </a:r>
                      <a:r>
                        <a:rPr lang="en-US" sz="1100" b="1" dirty="0">
                          <a:effectLst/>
                        </a:rPr>
                        <a:t>, one or more times</a:t>
                      </a:r>
                    </a:p>
                  </a:txBody>
                  <a:tcPr marL="666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34787054"/>
                  </a:ext>
                </a:extLst>
              </a:tr>
              <a:tr h="213397">
                <a:tc vMerge="1"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</a:pP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i="1">
                          <a:effectLst/>
                        </a:rPr>
                        <a:t>X</a:t>
                      </a:r>
                      <a:r>
                        <a:rPr lang="en-US" sz="1100" b="1">
                          <a:effectLst/>
                        </a:rPr>
                        <a:t>{</a:t>
                      </a:r>
                      <a:r>
                        <a:rPr lang="en-US" sz="1100" b="1" i="1">
                          <a:effectLst/>
                        </a:rPr>
                        <a:t>n</a:t>
                      </a:r>
                      <a:r>
                        <a:rPr lang="en-US" sz="1100" b="1">
                          <a:effectLst/>
                        </a:rPr>
                        <a:t>}+</a:t>
                      </a: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i="1" dirty="0">
                          <a:effectLst/>
                        </a:rPr>
                        <a:t>X</a:t>
                      </a:r>
                      <a:r>
                        <a:rPr lang="en-US" sz="1100" b="1" dirty="0">
                          <a:effectLst/>
                        </a:rPr>
                        <a:t>, exactly </a:t>
                      </a:r>
                      <a:r>
                        <a:rPr lang="en-US" sz="1100" b="1" i="1" dirty="0">
                          <a:effectLst/>
                        </a:rPr>
                        <a:t>n</a:t>
                      </a:r>
                      <a:r>
                        <a:rPr lang="en-US" sz="1100" b="1" dirty="0">
                          <a:effectLst/>
                        </a:rPr>
                        <a:t> times</a:t>
                      </a:r>
                    </a:p>
                  </a:txBody>
                  <a:tcPr marL="666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3520138350"/>
                  </a:ext>
                </a:extLst>
              </a:tr>
              <a:tr h="213397">
                <a:tc vMerge="1"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</a:pP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i="1">
                          <a:effectLst/>
                        </a:rPr>
                        <a:t>X</a:t>
                      </a:r>
                      <a:r>
                        <a:rPr lang="en-US" sz="1100" b="1">
                          <a:effectLst/>
                        </a:rPr>
                        <a:t>{</a:t>
                      </a:r>
                      <a:r>
                        <a:rPr lang="en-US" sz="1100" b="1" i="1">
                          <a:effectLst/>
                        </a:rPr>
                        <a:t>n</a:t>
                      </a:r>
                      <a:r>
                        <a:rPr lang="en-US" sz="1100" b="1">
                          <a:effectLst/>
                        </a:rPr>
                        <a:t>,}+</a:t>
                      </a: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i="1" dirty="0">
                          <a:effectLst/>
                        </a:rPr>
                        <a:t>X</a:t>
                      </a:r>
                      <a:r>
                        <a:rPr lang="en-US" sz="1100" b="1" dirty="0">
                          <a:effectLst/>
                        </a:rPr>
                        <a:t>, at least </a:t>
                      </a:r>
                      <a:r>
                        <a:rPr lang="en-US" sz="1100" b="1" i="1" dirty="0">
                          <a:effectLst/>
                        </a:rPr>
                        <a:t>n</a:t>
                      </a:r>
                      <a:r>
                        <a:rPr lang="en-US" sz="1100" b="1" dirty="0">
                          <a:effectLst/>
                        </a:rPr>
                        <a:t> times</a:t>
                      </a:r>
                    </a:p>
                  </a:txBody>
                  <a:tcPr marL="666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3539783951"/>
                  </a:ext>
                </a:extLst>
              </a:tr>
              <a:tr h="213397">
                <a:tc vMerge="1"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</a:pP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i="1">
                          <a:effectLst/>
                        </a:rPr>
                        <a:t>X</a:t>
                      </a:r>
                      <a:r>
                        <a:rPr lang="en-US" sz="1100" b="1">
                          <a:effectLst/>
                        </a:rPr>
                        <a:t>{</a:t>
                      </a:r>
                      <a:r>
                        <a:rPr lang="en-US" sz="1100" b="1" i="1">
                          <a:effectLst/>
                        </a:rPr>
                        <a:t>n</a:t>
                      </a:r>
                      <a:r>
                        <a:rPr lang="en-US" sz="1100" b="1">
                          <a:effectLst/>
                        </a:rPr>
                        <a:t>,</a:t>
                      </a:r>
                      <a:r>
                        <a:rPr lang="en-US" sz="1100" b="1" i="1">
                          <a:effectLst/>
                        </a:rPr>
                        <a:t>m</a:t>
                      </a:r>
                      <a:r>
                        <a:rPr lang="en-US" sz="1100" b="1">
                          <a:effectLst/>
                        </a:rPr>
                        <a:t>}+</a:t>
                      </a: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i="1" dirty="0">
                          <a:effectLst/>
                        </a:rPr>
                        <a:t>X</a:t>
                      </a:r>
                      <a:r>
                        <a:rPr lang="en-US" sz="1100" b="1" dirty="0">
                          <a:effectLst/>
                        </a:rPr>
                        <a:t>, at least </a:t>
                      </a:r>
                      <a:r>
                        <a:rPr lang="en-US" sz="1100" b="1" i="1" dirty="0">
                          <a:effectLst/>
                        </a:rPr>
                        <a:t>n</a:t>
                      </a:r>
                      <a:r>
                        <a:rPr lang="en-US" sz="1100" b="1" dirty="0">
                          <a:effectLst/>
                        </a:rPr>
                        <a:t> but not more than </a:t>
                      </a:r>
                      <a:r>
                        <a:rPr lang="en-US" sz="1100" b="1" i="1" dirty="0">
                          <a:effectLst/>
                        </a:rPr>
                        <a:t>m</a:t>
                      </a:r>
                      <a:r>
                        <a:rPr lang="en-US" sz="1100" b="1" dirty="0">
                          <a:effectLst/>
                        </a:rPr>
                        <a:t> times</a:t>
                      </a:r>
                    </a:p>
                  </a:txBody>
                  <a:tcPr marL="666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3018092769"/>
                  </a:ext>
                </a:extLst>
              </a:tr>
              <a:tr h="213397">
                <a:tc rowSpan="3"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</a:pPr>
                      <a:r>
                        <a:rPr lang="en-US" sz="1100" b="1" dirty="0"/>
                        <a:t>Logical operators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i="1" dirty="0">
                          <a:effectLst/>
                        </a:rPr>
                        <a:t>XY</a:t>
                      </a:r>
                      <a:endParaRPr lang="en-US" sz="1100" b="1" dirty="0">
                        <a:effectLst/>
                      </a:endParaRP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i="1" dirty="0">
                          <a:effectLst/>
                        </a:rPr>
                        <a:t>X</a:t>
                      </a:r>
                      <a:r>
                        <a:rPr lang="en-US" sz="1100" b="1" dirty="0">
                          <a:effectLst/>
                        </a:rPr>
                        <a:t> followed by </a:t>
                      </a:r>
                      <a:r>
                        <a:rPr lang="en-US" sz="1100" b="1" i="1" dirty="0">
                          <a:effectLst/>
                        </a:rPr>
                        <a:t>Y</a:t>
                      </a:r>
                      <a:endParaRPr lang="en-US" sz="1100" b="1" dirty="0">
                        <a:effectLst/>
                      </a:endParaRPr>
                    </a:p>
                  </a:txBody>
                  <a:tcPr marL="666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3675974391"/>
                  </a:ext>
                </a:extLst>
              </a:tr>
              <a:tr h="213397">
                <a:tc vMerge="1"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</a:pP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i="1">
                          <a:effectLst/>
                        </a:rPr>
                        <a:t>X</a:t>
                      </a:r>
                      <a:r>
                        <a:rPr lang="en-US" sz="1100" b="1">
                          <a:effectLst/>
                        </a:rPr>
                        <a:t>|</a:t>
                      </a:r>
                      <a:r>
                        <a:rPr lang="en-US" sz="1100" b="1" i="1">
                          <a:effectLst/>
                        </a:rPr>
                        <a:t>Y</a:t>
                      </a:r>
                      <a:endParaRPr lang="en-US" sz="1100" b="1">
                        <a:effectLst/>
                      </a:endParaRP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>
                          <a:effectLst/>
                        </a:rPr>
                        <a:t>Either </a:t>
                      </a:r>
                      <a:r>
                        <a:rPr lang="en-US" sz="1100" b="1" i="1" dirty="0">
                          <a:effectLst/>
                        </a:rPr>
                        <a:t>X</a:t>
                      </a:r>
                      <a:r>
                        <a:rPr lang="en-US" sz="1100" b="1" dirty="0">
                          <a:effectLst/>
                        </a:rPr>
                        <a:t> or </a:t>
                      </a:r>
                      <a:r>
                        <a:rPr lang="en-US" sz="1100" b="1" i="1" dirty="0">
                          <a:effectLst/>
                        </a:rPr>
                        <a:t>Y</a:t>
                      </a:r>
                      <a:endParaRPr lang="en-US" sz="1100" b="1" dirty="0">
                        <a:effectLst/>
                      </a:endParaRPr>
                    </a:p>
                  </a:txBody>
                  <a:tcPr marL="666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393476146"/>
                  </a:ext>
                </a:extLst>
              </a:tr>
              <a:tr h="215836">
                <a:tc vMerge="1"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</a:pP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>
                          <a:effectLst/>
                        </a:rPr>
                        <a:t>(</a:t>
                      </a:r>
                      <a:r>
                        <a:rPr lang="en-US" sz="1100" b="1" i="1">
                          <a:effectLst/>
                        </a:rPr>
                        <a:t>X</a:t>
                      </a:r>
                      <a:r>
                        <a:rPr lang="en-US" sz="1100" b="1">
                          <a:effectLst/>
                        </a:rPr>
                        <a:t>)</a:t>
                      </a:r>
                    </a:p>
                  </a:txBody>
                  <a:tcPr marL="666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>
                          <a:effectLst/>
                        </a:rPr>
                        <a:t>X, as a </a:t>
                      </a:r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capturing group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66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000711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631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AAA41-56BA-4BE0-8D54-43DDACD0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89241"/>
            <a:ext cx="10058400" cy="702302"/>
          </a:xfrm>
        </p:spPr>
        <p:txBody>
          <a:bodyPr>
            <a:noAutofit/>
          </a:bodyPr>
          <a:lstStyle/>
          <a:p>
            <a:r>
              <a:rPr lang="en-US" sz="3600" b="1" dirty="0"/>
              <a:t>Regular expressions and pattern matching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A10B7C-69A2-47BE-A5F2-B92527791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302992"/>
            <a:ext cx="11016424" cy="4976783"/>
          </a:xfrm>
        </p:spPr>
        <p:txBody>
          <a:bodyPr>
            <a:noAutofit/>
          </a:bodyPr>
          <a:lstStyle/>
          <a:p>
            <a:pPr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  </a:t>
            </a:r>
            <a:r>
              <a:rPr lang="en-US" b="1" dirty="0"/>
              <a:t>Example - </a:t>
            </a:r>
            <a:r>
              <a:rPr lang="en-US" dirty="0"/>
              <a:t>Create a regular expression for validating Romanian mobile phone numbers. A valid mobile phone number should contain 10 digits, out of which the first 2 should be 07, and the rest from 0 to</a:t>
            </a:r>
          </a:p>
          <a:p>
            <a:pPr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</p:txBody>
      </p:sp>
      <p:sp>
        <p:nvSpPr>
          <p:cNvPr id="7" name="Text Box 2"/>
          <p:cNvSpPr txBox="1"/>
          <p:nvPr/>
        </p:nvSpPr>
        <p:spPr>
          <a:xfrm>
            <a:off x="3375213" y="1926010"/>
            <a:ext cx="4168588" cy="222913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String PHONE_PATTERN = "07[0-9]{8}";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String PHONE_EXAMPLE = "1711123456";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Pattern </a:t>
            </a:r>
            <a:r>
              <a:rPr lang="en-GB" sz="1100" kern="12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pattern</a:t>
            </a:r>
            <a:r>
              <a:rPr lang="en-GB" sz="11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GB" sz="1100" kern="12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Pattern.compile</a:t>
            </a:r>
            <a:r>
              <a:rPr lang="en-GB" sz="11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(PHONE_PATTERN);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Matcher </a:t>
            </a:r>
            <a:r>
              <a:rPr lang="en-GB" sz="1100" kern="12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matcher</a:t>
            </a:r>
            <a:r>
              <a:rPr lang="en-GB" sz="11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GB" sz="1100" kern="12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pattern.matcher</a:t>
            </a:r>
            <a:r>
              <a:rPr lang="en-GB" sz="11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(PHONE_EXAMPLE);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if(</a:t>
            </a:r>
            <a:r>
              <a:rPr lang="en-GB" sz="1100" kern="12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matcher.matches</a:t>
            </a:r>
            <a:r>
              <a:rPr lang="en-GB" sz="11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()){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GB" sz="1100" kern="12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lang="en-GB" sz="11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("The phone is valid");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else {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GB" sz="1100" kern="12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lang="en-GB" sz="11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("The phone is not valid");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97279" y="5048674"/>
            <a:ext cx="3644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FF0000"/>
                </a:solidFill>
              </a:rPr>
              <a:t>To test your regular expressions check this </a:t>
            </a:r>
            <a:r>
              <a:rPr lang="en-US" sz="1400" i="1" dirty="0">
                <a:solidFill>
                  <a:srgbClr val="FF0000"/>
                </a:solidFill>
                <a:hlinkClick r:id="rId2"/>
              </a:rPr>
              <a:t>link</a:t>
            </a:r>
            <a:endParaRPr lang="en-US" sz="1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905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AAA41-56BA-4BE0-8D54-43DDACD0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89241"/>
            <a:ext cx="10058400" cy="702302"/>
          </a:xfrm>
        </p:spPr>
        <p:txBody>
          <a:bodyPr>
            <a:noAutofit/>
          </a:bodyPr>
          <a:lstStyle/>
          <a:p>
            <a:r>
              <a:rPr lang="en-US" sz="3600" b="1" dirty="0"/>
              <a:t>Regular expressions and pattern matching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A10B7C-69A2-47BE-A5F2-B92527791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302992"/>
            <a:ext cx="11016424" cy="4976783"/>
          </a:xfrm>
        </p:spPr>
        <p:txBody>
          <a:bodyPr>
            <a:noAutofit/>
          </a:bodyPr>
          <a:lstStyle/>
          <a:p>
            <a:pPr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b="1" dirty="0"/>
              <a:t>Capturing groups</a:t>
            </a:r>
          </a:p>
          <a:p>
            <a:pPr lvl="1"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Are a way to treat multiple characters as a single unit</a:t>
            </a:r>
          </a:p>
          <a:p>
            <a:pPr lvl="1"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Are created by placing the characters to be grouped inside a set of parentheses – example: (ABC)</a:t>
            </a:r>
          </a:p>
          <a:p>
            <a:pPr lvl="1"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Are numbered by counting their opening parenthesis from left to right – check the example below</a:t>
            </a:r>
          </a:p>
          <a:p>
            <a:pPr marL="0" indent="0">
              <a:buClr>
                <a:schemeClr val="bg2">
                  <a:lumMod val="90000"/>
                </a:schemeClr>
              </a:buClr>
              <a:buNone/>
            </a:pPr>
            <a:r>
              <a:rPr lang="en-US" dirty="0"/>
              <a:t>        The </a:t>
            </a:r>
            <a:r>
              <a:rPr lang="en-US" b="1" dirty="0"/>
              <a:t>expression ((A)(B(C))) </a:t>
            </a:r>
            <a:r>
              <a:rPr lang="en-US" dirty="0"/>
              <a:t>contains</a:t>
            </a:r>
            <a:r>
              <a:rPr lang="en-US" b="1" dirty="0"/>
              <a:t> </a:t>
            </a:r>
            <a:r>
              <a:rPr lang="en-US" dirty="0"/>
              <a:t>4 groups </a:t>
            </a:r>
          </a:p>
          <a:p>
            <a:pPr marL="0" indent="0">
              <a:buClr>
                <a:schemeClr val="bg2">
                  <a:lumMod val="90000"/>
                </a:schemeClr>
              </a:buClr>
              <a:buNone/>
            </a:pPr>
            <a:endParaRPr lang="en-US" dirty="0"/>
          </a:p>
          <a:p>
            <a:pPr marL="274320" lvl="2" indent="-91440">
              <a:spcBef>
                <a:spcPts val="1200"/>
              </a:spcBef>
              <a:spcAft>
                <a:spcPts val="200"/>
              </a:spcAft>
              <a:buClr>
                <a:schemeClr val="bg2">
                  <a:lumMod val="9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/>
              <a:t> Example</a:t>
            </a:r>
          </a:p>
          <a:p>
            <a:pPr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356446"/>
              </p:ext>
            </p:extLst>
          </p:nvPr>
        </p:nvGraphicFramePr>
        <p:xfrm>
          <a:off x="6920018" y="2782196"/>
          <a:ext cx="2778164" cy="11649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640">
                  <a:extLst>
                    <a:ext uri="{9D8B030D-6E8A-4147-A177-3AD203B41FA5}">
                      <a16:colId xmlns:a16="http://schemas.microsoft.com/office/drawing/2014/main" val="593362361"/>
                    </a:ext>
                  </a:extLst>
                </a:gridCol>
                <a:gridCol w="1409524">
                  <a:extLst>
                    <a:ext uri="{9D8B030D-6E8A-4147-A177-3AD203B41FA5}">
                      <a16:colId xmlns:a16="http://schemas.microsoft.com/office/drawing/2014/main" val="3272383910"/>
                    </a:ext>
                  </a:extLst>
                </a:gridCol>
              </a:tblGrid>
              <a:tr h="2048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Group number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Matching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675406"/>
                  </a:ext>
                </a:extLst>
              </a:tr>
              <a:tr h="213397">
                <a:tc>
                  <a:txBody>
                    <a:bodyPr/>
                    <a:lstStyle/>
                    <a:p>
                      <a:r>
                        <a:rPr lang="en-US" sz="1200" b="1" dirty="0"/>
                        <a:t>1    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</a:rPr>
                        <a:t>((A)(B(C)))</a:t>
                      </a:r>
                    </a:p>
                  </a:txBody>
                  <a:tcPr marL="666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3675974391"/>
                  </a:ext>
                </a:extLst>
              </a:tr>
              <a:tr h="213397">
                <a:tc>
                  <a:txBody>
                    <a:bodyPr/>
                    <a:lstStyle/>
                    <a:p>
                      <a:r>
                        <a:rPr lang="en-US" sz="1200" b="1"/>
                        <a:t>2    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</a:rPr>
                        <a:t>(A)</a:t>
                      </a:r>
                    </a:p>
                  </a:txBody>
                  <a:tcPr marL="666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393476146"/>
                  </a:ext>
                </a:extLst>
              </a:tr>
              <a:tr h="215836">
                <a:tc>
                  <a:txBody>
                    <a:bodyPr/>
                    <a:lstStyle/>
                    <a:p>
                      <a:r>
                        <a:rPr lang="en-US" sz="1200" b="1" dirty="0"/>
                        <a:t>3    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effectLst/>
                        </a:rPr>
                        <a:t>(B(C))</a:t>
                      </a:r>
                    </a:p>
                  </a:txBody>
                  <a:tcPr marL="666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000711399"/>
                  </a:ext>
                </a:extLst>
              </a:tr>
              <a:tr h="215836">
                <a:tc>
                  <a:txBody>
                    <a:bodyPr/>
                    <a:lstStyle/>
                    <a:p>
                      <a:r>
                        <a:rPr lang="en-US" sz="1200" b="1" dirty="0"/>
                        <a:t>4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effectLst/>
                        </a:rPr>
                        <a:t>(C)</a:t>
                      </a:r>
                    </a:p>
                  </a:txBody>
                  <a:tcPr marL="666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4247909223"/>
                  </a:ext>
                </a:extLst>
              </a:tr>
            </a:tbl>
          </a:graphicData>
        </a:graphic>
      </p:graphicFrame>
      <p:sp>
        <p:nvSpPr>
          <p:cNvPr id="3" name="Right Arrow 2"/>
          <p:cNvSpPr/>
          <p:nvPr/>
        </p:nvSpPr>
        <p:spPr>
          <a:xfrm>
            <a:off x="6270919" y="2925888"/>
            <a:ext cx="449471" cy="2745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Box 2"/>
          <p:cNvSpPr txBox="1"/>
          <p:nvPr/>
        </p:nvSpPr>
        <p:spPr>
          <a:xfrm>
            <a:off x="243091" y="4120598"/>
            <a:ext cx="6362400" cy="197975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US" sz="1200" dirty="0">
                <a:latin typeface="Consolas" panose="020B0609020204030204" pitchFamily="49" charset="0"/>
                <a:ea typeface="Times New Roman" panose="02020603050405020304" pitchFamily="18" charset="0"/>
              </a:rPr>
              <a:t>String text = "John writes about this, and John Doe writes about that," +</a:t>
            </a: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US" sz="12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              " and John Wayne writes about everything.“;</a:t>
            </a: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US" sz="1200" dirty="0">
                <a:latin typeface="Consolas" panose="020B0609020204030204" pitchFamily="49" charset="0"/>
                <a:ea typeface="Times New Roman" panose="02020603050405020304" pitchFamily="18" charset="0"/>
              </a:rPr>
              <a:t>String patternString1 = "((John) (.+?)) ";</a:t>
            </a: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US" sz="1200" dirty="0">
                <a:latin typeface="Consolas" panose="020B0609020204030204" pitchFamily="49" charset="0"/>
                <a:ea typeface="Times New Roman" panose="02020603050405020304" pitchFamily="18" charset="0"/>
              </a:rPr>
              <a:t>Pattern </a:t>
            </a:r>
            <a:r>
              <a:rPr lang="en-US" sz="12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pattern</a:t>
            </a:r>
            <a:r>
              <a:rPr lang="en-US" sz="1200" dirty="0">
                <a:latin typeface="Consolas" panose="020B0609020204030204" pitchFamily="49" charset="0"/>
                <a:ea typeface="Times New Roman" panose="02020603050405020304" pitchFamily="18" charset="0"/>
              </a:rPr>
              <a:t> = </a:t>
            </a:r>
            <a:r>
              <a:rPr lang="en-US" sz="12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Pattern.compile</a:t>
            </a:r>
            <a:r>
              <a:rPr lang="en-US" sz="1200" dirty="0">
                <a:latin typeface="Consolas" panose="020B0609020204030204" pitchFamily="49" charset="0"/>
                <a:ea typeface="Times New Roman" panose="02020603050405020304" pitchFamily="18" charset="0"/>
              </a:rPr>
              <a:t>(patternString1);</a:t>
            </a: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US" sz="1200" dirty="0">
                <a:latin typeface="Consolas" panose="020B0609020204030204" pitchFamily="49" charset="0"/>
                <a:ea typeface="Times New Roman" panose="02020603050405020304" pitchFamily="18" charset="0"/>
              </a:rPr>
              <a:t>Matcher </a:t>
            </a:r>
            <a:r>
              <a:rPr lang="en-US" sz="12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matcher</a:t>
            </a:r>
            <a:r>
              <a:rPr lang="en-US" sz="1200" dirty="0">
                <a:latin typeface="Consolas" panose="020B0609020204030204" pitchFamily="49" charset="0"/>
                <a:ea typeface="Times New Roman" panose="02020603050405020304" pitchFamily="18" charset="0"/>
              </a:rPr>
              <a:t> = </a:t>
            </a:r>
            <a:r>
              <a:rPr lang="en-US" sz="12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pattern.matcher</a:t>
            </a:r>
            <a:r>
              <a:rPr lang="en-US" sz="1200" dirty="0">
                <a:latin typeface="Consolas" panose="020B0609020204030204" pitchFamily="49" charset="0"/>
                <a:ea typeface="Times New Roman" panose="02020603050405020304" pitchFamily="18" charset="0"/>
              </a:rPr>
              <a:t>(text);</a:t>
            </a: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US" sz="1200" dirty="0">
                <a:latin typeface="Consolas" panose="020B0609020204030204" pitchFamily="49" charset="0"/>
                <a:ea typeface="Times New Roman" panose="02020603050405020304" pitchFamily="18" charset="0"/>
              </a:rPr>
              <a:t>while(</a:t>
            </a:r>
            <a:r>
              <a:rPr lang="en-US" sz="12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matcher.find</a:t>
            </a:r>
            <a:r>
              <a:rPr lang="en-US" sz="1200" dirty="0">
                <a:latin typeface="Consolas" panose="020B0609020204030204" pitchFamily="49" charset="0"/>
                <a:ea typeface="Times New Roman" panose="02020603050405020304" pitchFamily="18" charset="0"/>
              </a:rPr>
              <a:t>()) {</a:t>
            </a: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US" sz="1200" dirty="0">
                <a:latin typeface="Consolas" panose="020B0609020204030204" pitchFamily="49" charset="0"/>
                <a:ea typeface="Times New Roman" panose="02020603050405020304" pitchFamily="18" charset="0"/>
              </a:rPr>
              <a:t>    </a:t>
            </a:r>
            <a:r>
              <a:rPr lang="en-US" sz="12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System.out.println</a:t>
            </a:r>
            <a:r>
              <a:rPr lang="en-US" sz="1200" dirty="0">
                <a:latin typeface="Consolas" panose="020B0609020204030204" pitchFamily="49" charset="0"/>
                <a:ea typeface="Times New Roman" panose="02020603050405020304" pitchFamily="18" charset="0"/>
              </a:rPr>
              <a:t>("found: &lt;"  + </a:t>
            </a:r>
            <a:r>
              <a:rPr lang="en-US" sz="12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matcher.group</a:t>
            </a:r>
            <a:r>
              <a:rPr lang="en-US" sz="1200" dirty="0">
                <a:latin typeface="Consolas" panose="020B0609020204030204" pitchFamily="49" charset="0"/>
                <a:ea typeface="Times New Roman" panose="02020603050405020304" pitchFamily="18" charset="0"/>
              </a:rPr>
              <a:t>(1) +</a:t>
            </a: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US" sz="12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          "&gt; &lt;"       + </a:t>
            </a:r>
            <a:r>
              <a:rPr lang="en-US" sz="12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matcher.group</a:t>
            </a:r>
            <a:r>
              <a:rPr lang="en-US" sz="1200" dirty="0">
                <a:latin typeface="Consolas" panose="020B0609020204030204" pitchFamily="49" charset="0"/>
                <a:ea typeface="Times New Roman" panose="02020603050405020304" pitchFamily="18" charset="0"/>
              </a:rPr>
              <a:t>(2) +</a:t>
            </a: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US" sz="12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            "&gt; &lt;"       + </a:t>
            </a:r>
            <a:r>
              <a:rPr lang="en-US" sz="1200" dirty="0" err="1">
                <a:latin typeface="Consolas" panose="020B0609020204030204" pitchFamily="49" charset="0"/>
                <a:ea typeface="Times New Roman" panose="02020603050405020304" pitchFamily="18" charset="0"/>
              </a:rPr>
              <a:t>matcher.group</a:t>
            </a:r>
            <a:r>
              <a:rPr lang="en-US" sz="1200" dirty="0">
                <a:latin typeface="Consolas" panose="020B0609020204030204" pitchFamily="49" charset="0"/>
                <a:ea typeface="Times New Roman" panose="02020603050405020304" pitchFamily="18" charset="0"/>
              </a:rPr>
              <a:t>(3) + "&gt;");</a:t>
            </a: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US" sz="1200" dirty="0">
                <a:latin typeface="Consolas" panose="020B0609020204030204" pitchFamily="49" charset="0"/>
                <a:ea typeface="Times New Roman" panose="02020603050405020304" pitchFamily="18" charset="0"/>
              </a:rPr>
              <a:t>        }</a:t>
            </a:r>
            <a:endParaRPr lang="en-US" sz="1200" dirty="0">
              <a:effectLst/>
              <a:latin typeface="Consolas" panose="020B0609020204030204" pitchFamily="49" charset="0"/>
              <a:ea typeface="Times New Roman" panose="02020603050405020304" pitchFamily="18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6720390" y="4973221"/>
            <a:ext cx="449471" cy="2745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9679" y="4834707"/>
            <a:ext cx="2438400" cy="5429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459679" y="5792579"/>
            <a:ext cx="3644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Sources </a:t>
            </a:r>
            <a:r>
              <a:rPr lang="en-US" sz="1400" i="1" dirty="0">
                <a:hlinkClick r:id="rId3"/>
              </a:rPr>
              <a:t>link1</a:t>
            </a:r>
            <a:r>
              <a:rPr lang="en-US" sz="1400" i="1" dirty="0"/>
              <a:t> and </a:t>
            </a:r>
            <a:r>
              <a:rPr lang="en-US" sz="1400" i="1" dirty="0">
                <a:hlinkClick r:id="rId4"/>
              </a:rPr>
              <a:t>link2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785270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AAA41-56BA-4BE0-8D54-43DDACD0E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E56E8-9BDB-4D00-9CA6-EF4E63EDC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 Unit Testing with JUnit</a:t>
            </a:r>
          </a:p>
          <a:p>
            <a:pPr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 Regular expressions and pattern matching</a:t>
            </a:r>
          </a:p>
          <a:p>
            <a:pPr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121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AAA41-56BA-4BE0-8D54-43DDACD0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319" y="2015413"/>
            <a:ext cx="10058400" cy="1101012"/>
          </a:xfrm>
        </p:spPr>
        <p:txBody>
          <a:bodyPr>
            <a:normAutofit fontScale="90000"/>
          </a:bodyPr>
          <a:lstStyle/>
          <a:p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Unit Testing with JUnit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03312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AAA41-56BA-4BE0-8D54-43DDACD0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89241"/>
            <a:ext cx="10058400" cy="702302"/>
          </a:xfrm>
        </p:spPr>
        <p:txBody>
          <a:bodyPr>
            <a:noAutofit/>
          </a:bodyPr>
          <a:lstStyle/>
          <a:p>
            <a:r>
              <a:rPr lang="en-US" sz="3600" b="1" dirty="0"/>
              <a:t>Unit Testing with JUnit</a:t>
            </a:r>
            <a:endParaRPr lang="en-US" sz="3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A10B7C-69A2-47BE-A5F2-B92527791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302993"/>
            <a:ext cx="11016424" cy="4911194"/>
          </a:xfrm>
        </p:spPr>
        <p:txBody>
          <a:bodyPr/>
          <a:lstStyle/>
          <a:p>
            <a:pPr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 Configure Maven to work with Junit – add the Junit dependency in pom.xml</a:t>
            </a:r>
          </a:p>
          <a:p>
            <a:pPr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8FEDAA-D0C4-F988-6EB1-9A280F74D03C}"/>
              </a:ext>
            </a:extLst>
          </p:cNvPr>
          <p:cNvSpPr txBox="1"/>
          <p:nvPr/>
        </p:nvSpPr>
        <p:spPr>
          <a:xfrm>
            <a:off x="215905" y="1974751"/>
            <a:ext cx="5054589" cy="310854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i="0" dirty="0">
                <a:effectLst/>
                <a:latin typeface="Consolas" panose="020B0609020204030204" pitchFamily="49" charset="0"/>
              </a:rPr>
              <a:t>…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&lt;dependency&gt;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    &lt;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groupId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&gt;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org.junit.jupiter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&lt;/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groupId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    &lt;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artifactId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&gt;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junit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-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jupiter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-engine&lt;/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artifactId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    &lt;version&gt;5.9.2&lt;/version&gt;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    &lt;scope&gt;test&lt;/scope&gt;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&lt;/dependency&gt;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&lt;dependency&gt;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      &lt;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groupId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&gt;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junit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&lt;/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groupId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      &lt;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artifactId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&gt;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junit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&lt;/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artifactId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      &lt;version&gt;4.13.2&lt;/version&gt;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      &lt;scope&gt;test&lt;/scope&gt;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&lt;/dependency&gt;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E4A6ED-FEF6-7E22-B4FF-F287605FA812}"/>
              </a:ext>
            </a:extLst>
          </p:cNvPr>
          <p:cNvSpPr txBox="1"/>
          <p:nvPr/>
        </p:nvSpPr>
        <p:spPr>
          <a:xfrm>
            <a:off x="5900886" y="1773431"/>
            <a:ext cx="5849678" cy="39703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i="0" dirty="0">
                <a:effectLst/>
                <a:latin typeface="Consolas" panose="020B0609020204030204" pitchFamily="49" charset="0"/>
              </a:rPr>
              <a:t>…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&lt;build&gt;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    &lt;plugins&gt;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      &lt;plugin&gt;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        &lt;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groupId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&gt;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org.apache.maven.plugins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&lt;/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groupId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        &lt;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artifactId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&gt;maven-surefire-plugin&lt;/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artifactId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        &lt;version&gt;3.0.0-M7&lt;/version&gt;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        &lt;dependencies&gt;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          &lt;dependency&gt;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            &lt;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groupId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&gt;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org.junit.jupiter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&lt;/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groupId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            &lt;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artifactId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&gt;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junit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-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jupiter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-engine&lt;/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artifactId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            &lt;version&gt;5.4.0&lt;/version&gt;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          &lt;/dependency&gt;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        &lt;/dependencies&gt;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      &lt;/plugin&gt;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    &lt;/plugins&gt;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&lt;/build&gt;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29439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AAA41-56BA-4BE0-8D54-43DDACD0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89241"/>
            <a:ext cx="10058400" cy="702302"/>
          </a:xfrm>
        </p:spPr>
        <p:txBody>
          <a:bodyPr>
            <a:noAutofit/>
          </a:bodyPr>
          <a:lstStyle/>
          <a:p>
            <a:r>
              <a:rPr lang="en-US" sz="3600" b="1" dirty="0"/>
              <a:t>Unit Testing with JUnit</a:t>
            </a:r>
            <a:endParaRPr lang="en-US" sz="3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A10B7C-69A2-47BE-A5F2-B92527791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302993"/>
            <a:ext cx="11016424" cy="4911194"/>
          </a:xfrm>
        </p:spPr>
        <p:txBody>
          <a:bodyPr/>
          <a:lstStyle/>
          <a:p>
            <a:pPr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 Consider the class </a:t>
            </a:r>
            <a:r>
              <a:rPr lang="en-US" sz="2400" i="1" dirty="0"/>
              <a:t>Operations</a:t>
            </a:r>
            <a:r>
              <a:rPr lang="en-US" sz="2400" dirty="0"/>
              <a:t> that defines methods for adding/subtracting/multiplying two numbers </a:t>
            </a:r>
          </a:p>
          <a:p>
            <a:pPr lvl="1"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C68ACA-5FF4-207D-D158-F2B53FD7C654}"/>
              </a:ext>
            </a:extLst>
          </p:cNvPr>
          <p:cNvSpPr txBox="1"/>
          <p:nvPr/>
        </p:nvSpPr>
        <p:spPr>
          <a:xfrm>
            <a:off x="2556338" y="2197893"/>
            <a:ext cx="7140284" cy="24622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0" dirty="0">
                <a:effectLst/>
                <a:latin typeface="Consolas" panose="020B0609020204030204" pitchFamily="49" charset="0"/>
              </a:rPr>
              <a:t>public class Operations {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    public static int add(int 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firstNumber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, int 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secondNumber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        return 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firstNumber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 + 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secondNumber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    }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    public static int subtract(int 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firstNumber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, int 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secondNumber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        return 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firstNumber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 - 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secondNumber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    }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    public static int multiply(int 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firstNumber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, int 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secondNumber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        return 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firstNumber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 * 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secondNumber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    }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}</a:t>
            </a:r>
            <a:endParaRPr lang="en-US" sz="1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858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AAA41-56BA-4BE0-8D54-43DDACD0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89241"/>
            <a:ext cx="10058400" cy="702302"/>
          </a:xfrm>
        </p:spPr>
        <p:txBody>
          <a:bodyPr>
            <a:noAutofit/>
          </a:bodyPr>
          <a:lstStyle/>
          <a:p>
            <a:r>
              <a:rPr lang="en-US" sz="3600" b="1"/>
              <a:t>Unit Testing with JUnit</a:t>
            </a:r>
            <a:endParaRPr lang="en-US" sz="3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A10B7C-69A2-47BE-A5F2-B92527791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302993"/>
            <a:ext cx="11016424" cy="4911194"/>
          </a:xfrm>
        </p:spPr>
        <p:txBody>
          <a:bodyPr/>
          <a:lstStyle/>
          <a:p>
            <a:pPr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 Create the test class</a:t>
            </a:r>
          </a:p>
          <a:p>
            <a:pPr lvl="1"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Create a java test class named </a:t>
            </a:r>
            <a:r>
              <a:rPr lang="en-US" sz="2200" i="1" dirty="0"/>
              <a:t>Operations.java </a:t>
            </a:r>
            <a:r>
              <a:rPr lang="en-US" sz="2200" dirty="0"/>
              <a:t>and place it in </a:t>
            </a:r>
            <a:r>
              <a:rPr lang="en-US" sz="2200" dirty="0" err="1"/>
              <a:t>src</a:t>
            </a:r>
            <a:r>
              <a:rPr lang="en-US" sz="2200" dirty="0"/>
              <a:t>/main/test</a:t>
            </a:r>
          </a:p>
          <a:p>
            <a:pPr lvl="1"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Implement a test method named </a:t>
            </a:r>
            <a:r>
              <a:rPr lang="en-US" sz="2200" i="1" dirty="0" err="1"/>
              <a:t>addTest</a:t>
            </a:r>
            <a:r>
              <a:rPr lang="en-US" sz="2200" i="1" dirty="0"/>
              <a:t> </a:t>
            </a:r>
            <a:r>
              <a:rPr lang="en-US" sz="2200" dirty="0"/>
              <a:t>in your test class</a:t>
            </a:r>
          </a:p>
          <a:p>
            <a:pPr lvl="1"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Specify the annotation @Test to the method </a:t>
            </a:r>
            <a:r>
              <a:rPr lang="en-US" sz="2200" i="1" dirty="0" err="1"/>
              <a:t>addTest</a:t>
            </a:r>
            <a:r>
              <a:rPr lang="en-US" sz="2200" dirty="0"/>
              <a:t>()</a:t>
            </a:r>
          </a:p>
          <a:p>
            <a:pPr lvl="1"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Implement the test condition and check the condition using </a:t>
            </a:r>
            <a:r>
              <a:rPr lang="en-US" sz="2200" i="1" dirty="0" err="1"/>
              <a:t>assertEquals</a:t>
            </a:r>
            <a:r>
              <a:rPr lang="en-US" sz="2200" i="1" dirty="0"/>
              <a:t> </a:t>
            </a:r>
            <a:r>
              <a:rPr lang="en-US" sz="2200" dirty="0"/>
              <a:t>API of JUnit</a:t>
            </a:r>
          </a:p>
          <a:p>
            <a:pPr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C91AEF2-67AF-4023-AD00-4C7759025A09}"/>
              </a:ext>
            </a:extLst>
          </p:cNvPr>
          <p:cNvCxnSpPr>
            <a:cxnSpLocks/>
            <a:endCxn id="8" idx="1"/>
          </p:cNvCxnSpPr>
          <p:nvPr/>
        </p:nvCxnSpPr>
        <p:spPr>
          <a:xfrm flipV="1">
            <a:off x="3196792" y="4683966"/>
            <a:ext cx="2049564" cy="707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C839D7AD-F480-7590-6B31-884B9C91DE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218" y="3296795"/>
            <a:ext cx="2100574" cy="277434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0F63DD4-49F7-301C-A1A0-52A39612C949}"/>
              </a:ext>
            </a:extLst>
          </p:cNvPr>
          <p:cNvSpPr txBox="1"/>
          <p:nvPr/>
        </p:nvSpPr>
        <p:spPr>
          <a:xfrm>
            <a:off x="5246356" y="3560581"/>
            <a:ext cx="6147837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i="0" dirty="0">
                <a:effectLst/>
                <a:latin typeface="Consolas" panose="020B0609020204030204" pitchFamily="49" charset="0"/>
              </a:rPr>
              <a:t>package ro.tuc.tp;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import 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org.junit.jupiter.api.Test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import static 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org.junit.jupiter.api.Assertions.assertEquals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;</a:t>
            </a:r>
          </a:p>
          <a:p>
            <a:endParaRPr lang="en-US" sz="1400" i="0" dirty="0">
              <a:effectLst/>
              <a:latin typeface="Consolas" panose="020B0609020204030204" pitchFamily="49" charset="0"/>
            </a:endParaRP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public class 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OperationsTest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    @Test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    public void 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addTest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(){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        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assertEquals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(</a:t>
            </a:r>
            <a:r>
              <a:rPr lang="en-US" sz="1400" i="0" dirty="0" err="1">
                <a:effectLst/>
                <a:latin typeface="Consolas" panose="020B0609020204030204" pitchFamily="49" charset="0"/>
              </a:rPr>
              <a:t>Operations.add</a:t>
            </a:r>
            <a:r>
              <a:rPr lang="en-US" sz="1400" i="0" dirty="0">
                <a:effectLst/>
                <a:latin typeface="Consolas" panose="020B0609020204030204" pitchFamily="49" charset="0"/>
              </a:rPr>
              <a:t>(2,3), 5);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    }</a:t>
            </a:r>
          </a:p>
          <a:p>
            <a:r>
              <a:rPr lang="en-US" sz="1400" i="0" dirty="0">
                <a:effectLst/>
                <a:latin typeface="Consolas" panose="020B0609020204030204" pitchFamily="49" charset="0"/>
              </a:rPr>
              <a:t>}</a:t>
            </a:r>
            <a:endParaRPr lang="en-US" sz="1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133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AAA41-56BA-4BE0-8D54-43DDACD0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89241"/>
            <a:ext cx="10058400" cy="702302"/>
          </a:xfrm>
        </p:spPr>
        <p:txBody>
          <a:bodyPr>
            <a:noAutofit/>
          </a:bodyPr>
          <a:lstStyle/>
          <a:p>
            <a:r>
              <a:rPr lang="en-US" sz="3600" b="1"/>
              <a:t>Unit Testing with JUnit</a:t>
            </a:r>
            <a:endParaRPr lang="en-US" sz="3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A10B7C-69A2-47BE-A5F2-B92527791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302993"/>
            <a:ext cx="11016424" cy="4911194"/>
          </a:xfrm>
        </p:spPr>
        <p:txBody>
          <a:bodyPr/>
          <a:lstStyle/>
          <a:p>
            <a:pPr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 Run the test</a:t>
            </a:r>
          </a:p>
          <a:p>
            <a:pPr marL="0" indent="0">
              <a:buClr>
                <a:schemeClr val="bg2">
                  <a:lumMod val="90000"/>
                </a:schemeClr>
              </a:buClr>
              <a:buNone/>
            </a:pPr>
            <a:endParaRPr lang="en-US" sz="2400" dirty="0"/>
          </a:p>
          <a:p>
            <a:pPr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576291-758B-37B8-891E-6C4D44E5D6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28" y="1742064"/>
            <a:ext cx="2695575" cy="37433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5B37F6A-E2AD-03D6-01AC-6DF84C7AF4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7739" y="2316243"/>
            <a:ext cx="7986333" cy="1297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511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AAA41-56BA-4BE0-8D54-43DDACD0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89241"/>
            <a:ext cx="10058400" cy="702302"/>
          </a:xfrm>
        </p:spPr>
        <p:txBody>
          <a:bodyPr>
            <a:noAutofit/>
          </a:bodyPr>
          <a:lstStyle/>
          <a:p>
            <a:r>
              <a:rPr lang="en-US" sz="3600" b="1"/>
              <a:t>Unit Testing with JUnit</a:t>
            </a:r>
            <a:endParaRPr lang="en-US" sz="3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A10B7C-69A2-47BE-A5F2-B92527791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302993"/>
            <a:ext cx="11016424" cy="4911194"/>
          </a:xfrm>
        </p:spPr>
        <p:txBody>
          <a:bodyPr/>
          <a:lstStyle/>
          <a:p>
            <a:pPr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b="1" dirty="0"/>
              <a:t> Basic Annotations</a:t>
            </a:r>
            <a:r>
              <a:rPr lang="en-US" sz="2400" dirty="0"/>
              <a:t> </a:t>
            </a:r>
            <a:r>
              <a:rPr lang="en-US" sz="2400" dirty="0">
                <a:hlinkClick r:id="rId2"/>
              </a:rPr>
              <a:t>(Link)</a:t>
            </a:r>
            <a:endParaRPr lang="en-US" sz="2400" dirty="0"/>
          </a:p>
          <a:p>
            <a:pPr marL="0" indent="0">
              <a:buClr>
                <a:schemeClr val="bg2">
                  <a:lumMod val="90000"/>
                </a:schemeClr>
              </a:buClr>
              <a:buNone/>
            </a:pPr>
            <a:endParaRPr lang="en-US" sz="2400" dirty="0"/>
          </a:p>
          <a:p>
            <a:pPr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292228"/>
              </p:ext>
            </p:extLst>
          </p:nvPr>
        </p:nvGraphicFramePr>
        <p:xfrm>
          <a:off x="1097279" y="1689825"/>
          <a:ext cx="9575075" cy="4414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8102">
                  <a:extLst>
                    <a:ext uri="{9D8B030D-6E8A-4147-A177-3AD203B41FA5}">
                      <a16:colId xmlns:a16="http://schemas.microsoft.com/office/drawing/2014/main" val="593362361"/>
                    </a:ext>
                  </a:extLst>
                </a:gridCol>
                <a:gridCol w="6866973">
                  <a:extLst>
                    <a:ext uri="{9D8B030D-6E8A-4147-A177-3AD203B41FA5}">
                      <a16:colId xmlns:a16="http://schemas.microsoft.com/office/drawing/2014/main" val="32723839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Annotation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Description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675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@Test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Denotes that a method is a test method.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433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@</a:t>
                      </a:r>
                      <a:r>
                        <a:rPr lang="en-US" sz="1600" dirty="0" err="1"/>
                        <a:t>ParameterizedTest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Denotes that a method is a parameterized test.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11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@</a:t>
                      </a:r>
                      <a:r>
                        <a:rPr lang="en-US" sz="1600" dirty="0" err="1"/>
                        <a:t>RepeatedTest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Denotes that a method is a test template for a repeated test.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696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@</a:t>
                      </a:r>
                      <a:r>
                        <a:rPr lang="en-US" sz="1600" dirty="0" err="1"/>
                        <a:t>BeforeEach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Denotes that the annotated method should be executed before each @Test, @</a:t>
                      </a:r>
                      <a:r>
                        <a:rPr lang="en-US" sz="1600" dirty="0" err="1"/>
                        <a:t>RepeatedTest</a:t>
                      </a:r>
                      <a:r>
                        <a:rPr lang="en-US" sz="1600" dirty="0"/>
                        <a:t>, @</a:t>
                      </a:r>
                      <a:r>
                        <a:rPr lang="en-US" sz="1600" dirty="0" err="1"/>
                        <a:t>ParameterizedTest</a:t>
                      </a:r>
                      <a:r>
                        <a:rPr lang="en-US" sz="1600" dirty="0"/>
                        <a:t>, method in the current class.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194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@</a:t>
                      </a:r>
                      <a:r>
                        <a:rPr lang="en-US" sz="1600" dirty="0" err="1"/>
                        <a:t>AfterEach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Denotes that the annotated method should be executed after each @Test, @</a:t>
                      </a:r>
                      <a:r>
                        <a:rPr lang="en-US" sz="1600" dirty="0" err="1"/>
                        <a:t>RepeatedTest</a:t>
                      </a:r>
                      <a:r>
                        <a:rPr lang="en-US" sz="1600" dirty="0"/>
                        <a:t>, @</a:t>
                      </a:r>
                      <a:r>
                        <a:rPr lang="en-US" sz="1600" dirty="0" err="1"/>
                        <a:t>ParameterizedTest</a:t>
                      </a:r>
                      <a:r>
                        <a:rPr lang="en-US" sz="1600" dirty="0"/>
                        <a:t> method in the current class.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70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@</a:t>
                      </a:r>
                      <a:r>
                        <a:rPr lang="en-US" sz="1600" dirty="0" err="1"/>
                        <a:t>BeforeAll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Denotes that the annotated method should be executed before all @Test, @</a:t>
                      </a:r>
                      <a:r>
                        <a:rPr lang="en-US" sz="1600" dirty="0" err="1"/>
                        <a:t>RepeatedTest</a:t>
                      </a:r>
                      <a:r>
                        <a:rPr lang="en-US" sz="1600" dirty="0"/>
                        <a:t>, @</a:t>
                      </a:r>
                      <a:r>
                        <a:rPr lang="en-US" sz="1600" dirty="0" err="1"/>
                        <a:t>ParameterizedTest</a:t>
                      </a:r>
                      <a:r>
                        <a:rPr lang="en-US" sz="1600" dirty="0"/>
                        <a:t> methods in the current class;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8559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@</a:t>
                      </a:r>
                      <a:r>
                        <a:rPr lang="en-US" sz="1600" dirty="0" err="1"/>
                        <a:t>AfterAll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Denotes that the annotated method should be executed after all @Test, @</a:t>
                      </a:r>
                      <a:r>
                        <a:rPr lang="en-US" sz="1600" dirty="0" err="1"/>
                        <a:t>RepeatedTest</a:t>
                      </a:r>
                      <a:r>
                        <a:rPr lang="en-US" sz="1600" dirty="0"/>
                        <a:t>, @</a:t>
                      </a:r>
                      <a:r>
                        <a:rPr lang="en-US" sz="1600" dirty="0" err="1"/>
                        <a:t>ParameterizedTest</a:t>
                      </a:r>
                      <a:r>
                        <a:rPr lang="en-US" sz="1600" dirty="0"/>
                        <a:t>, and @</a:t>
                      </a:r>
                      <a:r>
                        <a:rPr lang="en-US" sz="1600" dirty="0" err="1"/>
                        <a:t>TestFactory</a:t>
                      </a:r>
                      <a:r>
                        <a:rPr lang="en-US" sz="1600" dirty="0"/>
                        <a:t> methods in the current class.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512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157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2623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AAA41-56BA-4BE0-8D54-43DDACD0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89241"/>
            <a:ext cx="10058400" cy="702302"/>
          </a:xfrm>
        </p:spPr>
        <p:txBody>
          <a:bodyPr>
            <a:noAutofit/>
          </a:bodyPr>
          <a:lstStyle/>
          <a:p>
            <a:r>
              <a:rPr lang="en-US" sz="3600" b="1"/>
              <a:t>Unit Testing with JUnit</a:t>
            </a:r>
            <a:endParaRPr lang="en-US" sz="3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A10B7C-69A2-47BE-A5F2-B92527791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302993"/>
            <a:ext cx="11016424" cy="4911194"/>
          </a:xfrm>
        </p:spPr>
        <p:txBody>
          <a:bodyPr/>
          <a:lstStyle/>
          <a:p>
            <a:pPr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b="1" dirty="0"/>
              <a:t>Assertions</a:t>
            </a:r>
            <a:r>
              <a:rPr lang="en-US" sz="2400" dirty="0"/>
              <a:t> are static methods defined in the </a:t>
            </a:r>
            <a:r>
              <a:rPr lang="en-US" sz="2400" dirty="0" err="1"/>
              <a:t>org.junit.jupiter.api.Assertions</a:t>
            </a:r>
            <a:r>
              <a:rPr lang="en-US" sz="2400" dirty="0"/>
              <a:t> class: </a:t>
            </a:r>
            <a:r>
              <a:rPr lang="en-US" sz="2400" dirty="0" err="1"/>
              <a:t>assertEquals</a:t>
            </a:r>
            <a:r>
              <a:rPr lang="en-US" sz="2400" dirty="0"/>
              <a:t>,  </a:t>
            </a:r>
            <a:r>
              <a:rPr lang="en-US" sz="2400" dirty="0" err="1"/>
              <a:t>assertAll</a:t>
            </a:r>
            <a:r>
              <a:rPr lang="en-US" sz="2400" dirty="0"/>
              <a:t>, </a:t>
            </a:r>
            <a:r>
              <a:rPr lang="en-US" sz="2400" dirty="0" err="1"/>
              <a:t>assertNotEquals</a:t>
            </a:r>
            <a:r>
              <a:rPr lang="en-US" sz="2400" dirty="0"/>
              <a:t>, </a:t>
            </a:r>
            <a:r>
              <a:rPr lang="en-US" sz="2400" dirty="0" err="1"/>
              <a:t>assertTrue</a:t>
            </a:r>
            <a:r>
              <a:rPr lang="en-US" sz="2400" dirty="0"/>
              <a:t>, etc. - check  </a:t>
            </a:r>
            <a:r>
              <a:rPr lang="en-US" sz="2400" dirty="0">
                <a:hlinkClick r:id="rId2"/>
              </a:rPr>
              <a:t>(Link)</a:t>
            </a:r>
            <a:r>
              <a:rPr lang="en-US" sz="2400" dirty="0"/>
              <a:t> for more examples</a:t>
            </a:r>
          </a:p>
          <a:p>
            <a:pPr lvl="1"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In case the assertion facilities provided by JUnit Jupiter are not sufficient enough, third party libraries can be used (e.g. </a:t>
            </a:r>
            <a:r>
              <a:rPr lang="en-US" sz="2200" dirty="0" err="1"/>
              <a:t>AssertJ</a:t>
            </a:r>
            <a:r>
              <a:rPr lang="en-US" sz="2200" dirty="0"/>
              <a:t>, </a:t>
            </a:r>
            <a:r>
              <a:rPr lang="en-US" sz="2200" dirty="0" err="1"/>
              <a:t>Hamcrest</a:t>
            </a:r>
            <a:r>
              <a:rPr lang="en-US" sz="2200" dirty="0"/>
              <a:t>, etc.)</a:t>
            </a:r>
          </a:p>
          <a:p>
            <a:pPr marL="0" indent="0">
              <a:buClr>
                <a:schemeClr val="bg2">
                  <a:lumMod val="90000"/>
                </a:schemeClr>
              </a:buClr>
              <a:buNone/>
            </a:pPr>
            <a:endParaRPr lang="en-US" sz="2400" dirty="0"/>
          </a:p>
          <a:p>
            <a:pPr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>
              <a:buClr>
                <a:schemeClr val="bg2">
                  <a:lumMod val="90000"/>
                </a:schemeClr>
              </a:buClr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2474924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2871</TotalTime>
  <Words>1932</Words>
  <Application>Microsoft Office PowerPoint</Application>
  <PresentationFormat>Widescreen</PresentationFormat>
  <Paragraphs>310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Consolas</vt:lpstr>
      <vt:lpstr>Times New Roman</vt:lpstr>
      <vt:lpstr>Retrospect</vt:lpstr>
      <vt:lpstr>FUNDAMENTAL PROGRAMMING TECHNIQUES</vt:lpstr>
      <vt:lpstr>Outline</vt:lpstr>
      <vt:lpstr>  Unit Testing with JUnit</vt:lpstr>
      <vt:lpstr>Unit Testing with JUnit</vt:lpstr>
      <vt:lpstr>Unit Testing with JUnit</vt:lpstr>
      <vt:lpstr>Unit Testing with JUnit</vt:lpstr>
      <vt:lpstr>Unit Testing with JUnit</vt:lpstr>
      <vt:lpstr>Unit Testing with JUnit</vt:lpstr>
      <vt:lpstr>Unit Testing with JUnit</vt:lpstr>
      <vt:lpstr>Unit Testing with JUnit</vt:lpstr>
      <vt:lpstr>  Regular expressions and pattern matching</vt:lpstr>
      <vt:lpstr>Regular expressions and pattern matching</vt:lpstr>
      <vt:lpstr>Regular expressions and pattern matching</vt:lpstr>
      <vt:lpstr>Regular expressions and pattern matching</vt:lpstr>
      <vt:lpstr>Regular expressions and pattern matching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 PROGRAMMING TECHNIQUES</dc:title>
  <dc:creator>Cristina Pop</dc:creator>
  <cp:lastModifiedBy>Cristina Bianca Pop</cp:lastModifiedBy>
  <cp:revision>57</cp:revision>
  <dcterms:created xsi:type="dcterms:W3CDTF">2021-02-26T13:50:32Z</dcterms:created>
  <dcterms:modified xsi:type="dcterms:W3CDTF">2023-03-19T21:44:54Z</dcterms:modified>
</cp:coreProperties>
</file>