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56" r:id="rId2"/>
    <p:sldId id="257" r:id="rId3"/>
    <p:sldId id="258" r:id="rId4"/>
    <p:sldId id="268" r:id="rId5"/>
    <p:sldId id="292" r:id="rId6"/>
    <p:sldId id="269" r:id="rId7"/>
    <p:sldId id="270" r:id="rId8"/>
    <p:sldId id="271" r:id="rId9"/>
    <p:sldId id="272" r:id="rId10"/>
    <p:sldId id="273" r:id="rId11"/>
    <p:sldId id="291" r:id="rId12"/>
    <p:sldId id="286" r:id="rId13"/>
    <p:sldId id="287" r:id="rId14"/>
    <p:sldId id="289" r:id="rId15"/>
    <p:sldId id="29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4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49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9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05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8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69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1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96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07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81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1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023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302993"/>
            <a:ext cx="10957871" cy="491119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DF6F00-9409-4CF0-8623-15057E296BC5}" type="datetimeFigureOut">
              <a:rPr lang="en-US" smtClean="0"/>
              <a:t>3/18/2023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E594BFD-B356-435C-9FC4-7511A8C15D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12520" y="1178008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59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aeldung.com/parameterized-tests-junit-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regex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egex101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utorials.jenkov.com/java-regex/matcher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oracle.com/javase/tutorial/essential/regex/group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junit.org/junit5/docs/current/user-guid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junit.org/junit5/docs/current/api/org.junit.jupiter.api/org/junit/jupiter/api/Assertions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1A09C-275F-4542-8D1F-8FE0781013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FUNDAMENTAL PROGRAMMING TECHNIQUES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8CE05-90E4-43A7-9B99-2423D07DD0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ASSIGNMENT 1 – SUPPORT PRESENTATION (PART 3)</a:t>
            </a:r>
          </a:p>
        </p:txBody>
      </p:sp>
    </p:spTree>
    <p:extLst>
      <p:ext uri="{BB962C8B-B14F-4D97-AF65-F5344CB8AC3E}">
        <p14:creationId xmlns:p14="http://schemas.microsoft.com/office/powerpoint/2010/main" val="2776869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/>
              <a:t>Unit Testing with JUnit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3"/>
            <a:ext cx="11016424" cy="4911194"/>
          </a:xfrm>
        </p:spPr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b="1" dirty="0"/>
              <a:t>Parameterized Tests </a:t>
            </a:r>
            <a:r>
              <a:rPr lang="en-US" sz="2400" b="1" dirty="0">
                <a:hlinkClick r:id="rId2"/>
              </a:rPr>
              <a:t>[Link]</a:t>
            </a:r>
            <a:r>
              <a:rPr lang="en-US" sz="2400" b="1" dirty="0"/>
              <a:t> </a:t>
            </a:r>
            <a:r>
              <a:rPr lang="en-US" sz="2400" dirty="0"/>
              <a:t>- make it possible to run a test multiple times with different arguments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Must declare at least one source that will provide the arguments for each invocation and then consume the arguments in the test method</a:t>
            </a:r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endParaRPr lang="en-US" sz="26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936378" y="3213463"/>
            <a:ext cx="51773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  Note</a:t>
            </a:r>
            <a:r>
              <a:rPr lang="en-US" dirty="0"/>
              <a:t>:</a:t>
            </a:r>
          </a:p>
          <a:p>
            <a:pPr marL="800100" lvl="1" indent="-342900">
              <a:buAutoNum type="arabicParenR"/>
            </a:pPr>
            <a:r>
              <a:rPr lang="en-US" dirty="0"/>
              <a:t>Add the following dependency</a:t>
            </a:r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pPr marL="342900" indent="-342900">
              <a:buAutoNum type="arabicParenR"/>
            </a:pPr>
            <a:endParaRPr lang="en-US" dirty="0"/>
          </a:p>
          <a:p>
            <a:pPr lvl="1"/>
            <a:r>
              <a:rPr lang="en-US" dirty="0"/>
              <a:t>2)    The method providing the arguments must be static</a:t>
            </a:r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934524-0744-6C37-84DF-2DB8CE242B45}"/>
              </a:ext>
            </a:extLst>
          </p:cNvPr>
          <p:cNvSpPr txBox="1"/>
          <p:nvPr/>
        </p:nvSpPr>
        <p:spPr>
          <a:xfrm>
            <a:off x="7084156" y="3872960"/>
            <a:ext cx="5054589" cy="13849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&lt;dependency&gt;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org.junit.jupiter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junit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-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jupiter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-params&lt;/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&lt;version&gt;5.9.2&lt;/version&gt;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&lt;scope&gt;test&lt;/scope&gt;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&lt;/dependency&gt;</a:t>
            </a:r>
            <a:endParaRPr lang="en-US" sz="1400" dirty="0"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EC5C27-0672-2D3E-1AF8-4869C1101F65}"/>
              </a:ext>
            </a:extLst>
          </p:cNvPr>
          <p:cNvSpPr txBox="1"/>
          <p:nvPr/>
        </p:nvSpPr>
        <p:spPr>
          <a:xfrm>
            <a:off x="78296" y="2629182"/>
            <a:ext cx="6942404" cy="415498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i="0" dirty="0">
                <a:effectLst/>
                <a:latin typeface="Consolas" panose="020B0609020204030204" pitchFamily="49" charset="0"/>
              </a:rPr>
              <a:t>package ro.tuc.tp;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import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org.junit.jupiter.params.ParameterizedTest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import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org.junit.jupiter.params.provider.Arguments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import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org.junit.jupiter.params.provider.MethodSource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import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java.util.ArrayList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import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java.util.List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import static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junit.framework.TestCase.assertEquals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;</a:t>
            </a:r>
          </a:p>
          <a:p>
            <a:endParaRPr lang="en-US" sz="1200" i="0" dirty="0">
              <a:effectLst/>
              <a:latin typeface="Consolas" panose="020B0609020204030204" pitchFamily="49" charset="0"/>
            </a:endParaRP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public class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ParameterizedTestClass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@ParameterizedTest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@MethodSource("provideInput")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void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testAdditions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(int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, int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, int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expectedResult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){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 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assertEquals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expectedResult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,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Operations.add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,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)); }</a:t>
            </a:r>
          </a:p>
          <a:p>
            <a:endParaRPr lang="en-US" sz="1200" i="0" dirty="0">
              <a:effectLst/>
              <a:latin typeface="Consolas" panose="020B0609020204030204" pitchFamily="49" charset="0"/>
            </a:endParaRP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private static List&lt;Arguments&gt;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provideInput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(){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    List&lt;Arguments&gt; arguments = new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ArrayList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&lt;&gt;();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   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arguments.add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Arguments.of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(2, 3, 5));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   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arguments.add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Arguments.of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(4, 6, 10));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    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arguments.add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</a:t>
            </a:r>
            <a:r>
              <a:rPr lang="en-US" sz="1200" i="0" dirty="0" err="1">
                <a:effectLst/>
                <a:latin typeface="Consolas" panose="020B0609020204030204" pitchFamily="49" charset="0"/>
              </a:rPr>
              <a:t>Arguments.of</a:t>
            </a:r>
            <a:r>
              <a:rPr lang="en-US" sz="1200" i="0" dirty="0">
                <a:effectLst/>
                <a:latin typeface="Consolas" panose="020B0609020204030204" pitchFamily="49" charset="0"/>
              </a:rPr>
              <a:t>(12, 23, 35));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    return arguments;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    }</a:t>
            </a:r>
          </a:p>
          <a:p>
            <a:r>
              <a:rPr lang="en-US" sz="1200" i="0" dirty="0">
                <a:effectLst/>
                <a:latin typeface="Consolas" panose="020B0609020204030204" pitchFamily="49" charset="0"/>
              </a:rPr>
              <a:t>}</a:t>
            </a:r>
            <a:endParaRPr lang="en-US" sz="12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819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319" y="2015413"/>
            <a:ext cx="10058400" cy="1101012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Regular expressions and pattern matching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9271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 dirty="0"/>
              <a:t>Regular expressions and pattern matching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2"/>
            <a:ext cx="11016424" cy="4976783"/>
          </a:xfrm>
        </p:spPr>
        <p:txBody>
          <a:bodyPr>
            <a:noAutofit/>
          </a:bodyPr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  <a:r>
              <a:rPr lang="en-US" b="1" dirty="0" err="1"/>
              <a:t>java.util.regex</a:t>
            </a:r>
            <a:r>
              <a:rPr lang="en-US" b="1" dirty="0"/>
              <a:t> package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[Ref]</a:t>
            </a:r>
            <a:endParaRPr lang="en-US" dirty="0"/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Contains classes used for pattern matching with regular expressions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Regular expression = sequence of characters defining a search pattern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Result of matching a regular expression against a text</a:t>
            </a:r>
          </a:p>
          <a:p>
            <a:pPr lvl="2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True/false result -&gt; specifies if the regular expression matched the text</a:t>
            </a:r>
          </a:p>
          <a:p>
            <a:pPr lvl="2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1600" dirty="0"/>
              <a:t>Set of matches – one match for every occurrence of the regular expression found in the text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Consists of the classes:</a:t>
            </a:r>
          </a:p>
          <a:p>
            <a:pPr marL="201168" lvl="1" indent="0">
              <a:buClr>
                <a:schemeClr val="bg2">
                  <a:lumMod val="90000"/>
                </a:schemeClr>
              </a:buClr>
              <a:buNone/>
            </a:pPr>
            <a:endParaRPr lang="en-US" dirty="0"/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25876"/>
              </p:ext>
            </p:extLst>
          </p:nvPr>
        </p:nvGraphicFramePr>
        <p:xfrm>
          <a:off x="197375" y="3561975"/>
          <a:ext cx="11858209" cy="271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3813">
                  <a:extLst>
                    <a:ext uri="{9D8B030D-6E8A-4147-A177-3AD203B41FA5}">
                      <a16:colId xmlns:a16="http://schemas.microsoft.com/office/drawing/2014/main" val="593362361"/>
                    </a:ext>
                  </a:extLst>
                </a:gridCol>
                <a:gridCol w="9944396">
                  <a:extLst>
                    <a:ext uri="{9D8B030D-6E8A-4147-A177-3AD203B41FA5}">
                      <a16:colId xmlns:a16="http://schemas.microsoft.com/office/drawing/2014/main" val="3272383910"/>
                    </a:ext>
                  </a:extLst>
                </a:gridCol>
              </a:tblGrid>
              <a:tr h="2027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Class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Description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75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Pattern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b="1" dirty="0"/>
                        <a:t>Pattern object</a:t>
                      </a:r>
                      <a:r>
                        <a:rPr lang="en-US" sz="1400" dirty="0"/>
                        <a:t> = compiled representation of a regular expression</a:t>
                      </a:r>
                    </a:p>
                    <a:p>
                      <a:pPr marL="342900" lvl="0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b="1" dirty="0"/>
                        <a:t>compile() methods</a:t>
                      </a:r>
                      <a:r>
                        <a:rPr lang="en-US" sz="1400" dirty="0"/>
                        <a:t> - accept a regular expression as the first argument, to return a </a:t>
                      </a:r>
                      <a:r>
                        <a:rPr lang="en-US" sz="1400" b="1" dirty="0"/>
                        <a:t>Pattern object</a:t>
                      </a:r>
                      <a:r>
                        <a:rPr lang="en-US" sz="1400" dirty="0"/>
                        <a:t>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4433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b="1" dirty="0"/>
                        <a:t>Matcher object </a:t>
                      </a:r>
                      <a:r>
                        <a:rPr lang="en-US" sz="1400" dirty="0"/>
                        <a:t>= engine that interprets the pattern and performs match operations against an input string</a:t>
                      </a:r>
                    </a:p>
                    <a:p>
                      <a:pPr marL="342900" lvl="0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b="1" dirty="0"/>
                        <a:t>matcher() method </a:t>
                      </a:r>
                      <a:r>
                        <a:rPr lang="en-US" sz="1400" dirty="0"/>
                        <a:t>– invoked on a Pattern object to obtain a Matcher object </a:t>
                      </a:r>
                    </a:p>
                    <a:p>
                      <a:pPr marL="342900" lvl="0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dirty="0"/>
                        <a:t>Other methods</a:t>
                      </a:r>
                    </a:p>
                    <a:p>
                      <a:pPr marL="800100" lvl="1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b="1" dirty="0"/>
                        <a:t>Index methods</a:t>
                      </a:r>
                      <a:r>
                        <a:rPr lang="en-US" sz="1400" dirty="0"/>
                        <a:t> (start, end) – show where the match was found in the input string</a:t>
                      </a:r>
                    </a:p>
                    <a:p>
                      <a:pPr marL="800100" lvl="1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b="1" dirty="0"/>
                        <a:t>Study methods 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lookingAt</a:t>
                      </a:r>
                      <a:r>
                        <a:rPr lang="en-US" sz="1400" dirty="0"/>
                        <a:t>, find, matches) – review the input string and return a Boolean indicating whether or not the pattern is found</a:t>
                      </a:r>
                    </a:p>
                    <a:p>
                      <a:pPr marL="800100" lvl="1" indent="-342900" algn="just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en-US" sz="1400" b="1" dirty="0"/>
                        <a:t>Replacement methods 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appendReplacement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appendTail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replaceAll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replaceFirst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quoteReplacement</a:t>
                      </a:r>
                      <a:r>
                        <a:rPr lang="en-US" sz="1400" dirty="0"/>
                        <a:t>) – replace text in an input string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011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PatternSyntaxException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/>
                        <a:t>PatternSyntaxException</a:t>
                      </a:r>
                      <a:r>
                        <a:rPr lang="en-US" sz="1400" b="1" dirty="0"/>
                        <a:t> object </a:t>
                      </a:r>
                      <a:r>
                        <a:rPr lang="en-US" sz="1400" dirty="0"/>
                        <a:t>– unchecked exception indicating syntax error in a regular expression pattern</a:t>
                      </a:r>
                      <a:endParaRPr lang="en-US" sz="14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1696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93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 dirty="0"/>
              <a:t>Regular expressions and pattern matching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2"/>
            <a:ext cx="11016424" cy="4976783"/>
          </a:xfrm>
        </p:spPr>
        <p:txBody>
          <a:bodyPr>
            <a:noAutofit/>
          </a:bodyPr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  <a:r>
              <a:rPr lang="en-US" b="1" dirty="0"/>
              <a:t>Constructs</a:t>
            </a:r>
            <a:endParaRPr lang="en-US" dirty="0"/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8157616"/>
              </p:ext>
            </p:extLst>
          </p:nvPr>
        </p:nvGraphicFramePr>
        <p:xfrm>
          <a:off x="215153" y="1601994"/>
          <a:ext cx="5446059" cy="47821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1636">
                  <a:extLst>
                    <a:ext uri="{9D8B030D-6E8A-4147-A177-3AD203B41FA5}">
                      <a16:colId xmlns:a16="http://schemas.microsoft.com/office/drawing/2014/main" val="593362361"/>
                    </a:ext>
                  </a:extLst>
                </a:gridCol>
                <a:gridCol w="1010959">
                  <a:extLst>
                    <a:ext uri="{9D8B030D-6E8A-4147-A177-3AD203B41FA5}">
                      <a16:colId xmlns:a16="http://schemas.microsoft.com/office/drawing/2014/main" val="3272383910"/>
                    </a:ext>
                  </a:extLst>
                </a:gridCol>
                <a:gridCol w="3453464">
                  <a:extLst>
                    <a:ext uri="{9D8B030D-6E8A-4147-A177-3AD203B41FA5}">
                      <a16:colId xmlns:a16="http://schemas.microsoft.com/office/drawing/2014/main" val="1338613038"/>
                    </a:ext>
                  </a:extLst>
                </a:gridCol>
              </a:tblGrid>
              <a:tr h="2048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Construct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75406"/>
                  </a:ext>
                </a:extLst>
              </a:tr>
              <a:tr h="213397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[</a:t>
                      </a:r>
                      <a:r>
                        <a:rPr lang="en-US" sz="1100" b="1" dirty="0" err="1">
                          <a:effectLst/>
                        </a:rPr>
                        <a:t>abc</a:t>
                      </a:r>
                      <a:r>
                        <a:rPr lang="en-US" sz="1100" b="1" dirty="0">
                          <a:effectLst/>
                        </a:rPr>
                        <a:t>]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a, b, or c (simple class)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524433392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[^</a:t>
                      </a:r>
                      <a:r>
                        <a:rPr lang="en-US" sz="1100" b="1" dirty="0" err="1">
                          <a:effectLst/>
                        </a:rPr>
                        <a:t>abc</a:t>
                      </a:r>
                      <a:r>
                        <a:rPr lang="en-US" sz="1100" b="1" dirty="0">
                          <a:effectLst/>
                        </a:rPr>
                        <a:t>]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Any character except a, b, or c (negation)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202202051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[a-</a:t>
                      </a:r>
                      <a:r>
                        <a:rPr lang="en-US" sz="1100" b="1" dirty="0" err="1">
                          <a:effectLst/>
                        </a:rPr>
                        <a:t>zA</a:t>
                      </a:r>
                      <a:r>
                        <a:rPr lang="en-US" sz="1100" b="1" dirty="0">
                          <a:effectLst/>
                        </a:rPr>
                        <a:t>-Z]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 through z or A through Z, inclusive (range)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577271643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[a-d[m-p]]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>
                          <a:effectLst/>
                        </a:rPr>
                        <a:t>a through d, or m through p: [a-dm-p] (union)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161556950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[a-z&amp;&amp;[</a:t>
                      </a:r>
                      <a:r>
                        <a:rPr lang="en-US" sz="1100" b="1" dirty="0" err="1">
                          <a:effectLst/>
                        </a:rPr>
                        <a:t>def</a:t>
                      </a:r>
                      <a:r>
                        <a:rPr lang="en-US" sz="1100" b="1" dirty="0">
                          <a:effectLst/>
                        </a:rPr>
                        <a:t>]]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>
                          <a:effectLst/>
                        </a:rPr>
                        <a:t>d, e, or f (intersection)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36998424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[a-z&amp;&amp;[^</a:t>
                      </a:r>
                      <a:r>
                        <a:rPr lang="en-US" sz="1100" b="1" dirty="0" err="1">
                          <a:effectLst/>
                        </a:rPr>
                        <a:t>bc</a:t>
                      </a:r>
                      <a:r>
                        <a:rPr lang="en-US" sz="1100" b="1" dirty="0">
                          <a:effectLst/>
                        </a:rPr>
                        <a:t>]]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 through z, except for b and c: [ad-z] (subtraction)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236758187"/>
                  </a:ext>
                </a:extLst>
              </a:tr>
              <a:tr h="225075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[a-z&amp;&amp;[^m-p]]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 through z, and not m through p: [a-</a:t>
                      </a:r>
                      <a:r>
                        <a:rPr lang="en-US" sz="1100" b="1" dirty="0" err="1">
                          <a:effectLst/>
                        </a:rPr>
                        <a:t>lq</a:t>
                      </a:r>
                      <a:r>
                        <a:rPr lang="en-US" sz="1100" b="1" dirty="0">
                          <a:effectLst/>
                        </a:rPr>
                        <a:t>-z](subtraction)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158552739"/>
                  </a:ext>
                </a:extLst>
              </a:tr>
              <a:tr h="213397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/>
                        <a:t>Predefined character classes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.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Any character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595429576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\d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 digit: [0-9]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4787054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\D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 non-digit: [^0-9]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520138350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\s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>
                          <a:effectLst/>
                        </a:rPr>
                        <a:t>A whitespace character: [ \t\n\x0B\f\r]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539783951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\S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 non-whitespace character: [^\s]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018092769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\w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 word character: [a-zA-Z_0-9]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675974391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\W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A non-word character: [^\w]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393476146"/>
                  </a:ext>
                </a:extLst>
              </a:tr>
              <a:tr h="215836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Greedy quantifiers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?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once or not at all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00711399"/>
                  </a:ext>
                </a:extLst>
              </a:tr>
              <a:tr h="21583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*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zero or more 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101832180"/>
                  </a:ext>
                </a:extLst>
              </a:tr>
              <a:tr h="21583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+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one or more 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240313806"/>
                  </a:ext>
                </a:extLst>
              </a:tr>
              <a:tr h="21583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{</a:t>
                      </a:r>
                      <a:r>
                        <a:rPr lang="en-US" sz="1100" b="1" i="1" dirty="0">
                          <a:effectLst/>
                        </a:rPr>
                        <a:t>n</a:t>
                      </a:r>
                      <a:r>
                        <a:rPr lang="en-US" sz="1100" b="1" dirty="0">
                          <a:effectLst/>
                        </a:rPr>
                        <a:t>}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exactly 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470181517"/>
                  </a:ext>
                </a:extLst>
              </a:tr>
              <a:tr h="215836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{</a:t>
                      </a:r>
                      <a:r>
                        <a:rPr lang="en-US" sz="1100" b="1" i="1" dirty="0">
                          <a:effectLst/>
                        </a:rPr>
                        <a:t>n</a:t>
                      </a:r>
                      <a:r>
                        <a:rPr lang="en-US" sz="1100" b="1" dirty="0">
                          <a:effectLst/>
                        </a:rPr>
                        <a:t>,}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at least 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18011908"/>
                  </a:ext>
                </a:extLst>
              </a:tr>
              <a:tr h="330552"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{</a:t>
                      </a:r>
                      <a:r>
                        <a:rPr lang="en-US" sz="1100" b="1" i="1" dirty="0" err="1">
                          <a:effectLst/>
                        </a:rPr>
                        <a:t>n</a:t>
                      </a:r>
                      <a:r>
                        <a:rPr lang="en-US" sz="1100" b="1" dirty="0" err="1">
                          <a:effectLst/>
                        </a:rPr>
                        <a:t>,</a:t>
                      </a:r>
                      <a:r>
                        <a:rPr lang="en-US" sz="1100" b="1" i="1" dirty="0" err="1">
                          <a:effectLst/>
                        </a:rPr>
                        <a:t>m</a:t>
                      </a:r>
                      <a:r>
                        <a:rPr lang="en-US" sz="1100" b="1" dirty="0">
                          <a:effectLst/>
                        </a:rPr>
                        <a:t>}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at least </a:t>
                      </a:r>
                      <a:r>
                        <a:rPr lang="en-US" sz="1100" b="1" i="1" dirty="0">
                          <a:effectLst/>
                        </a:rPr>
                        <a:t>n</a:t>
                      </a:r>
                      <a:r>
                        <a:rPr lang="en-US" sz="1100" b="1" dirty="0">
                          <a:effectLst/>
                        </a:rPr>
                        <a:t> but not more than </a:t>
                      </a:r>
                      <a:r>
                        <a:rPr lang="en-US" sz="1100" b="1" i="1" dirty="0">
                          <a:effectLst/>
                        </a:rPr>
                        <a:t>m</a:t>
                      </a:r>
                      <a:r>
                        <a:rPr lang="en-US" sz="1100" b="1" dirty="0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22169664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911388"/>
              </p:ext>
            </p:extLst>
          </p:nvPr>
        </p:nvGraphicFramePr>
        <p:xfrm>
          <a:off x="6035336" y="1998635"/>
          <a:ext cx="5446059" cy="35854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1636">
                  <a:extLst>
                    <a:ext uri="{9D8B030D-6E8A-4147-A177-3AD203B41FA5}">
                      <a16:colId xmlns:a16="http://schemas.microsoft.com/office/drawing/2014/main" val="593362361"/>
                    </a:ext>
                  </a:extLst>
                </a:gridCol>
                <a:gridCol w="1010959">
                  <a:extLst>
                    <a:ext uri="{9D8B030D-6E8A-4147-A177-3AD203B41FA5}">
                      <a16:colId xmlns:a16="http://schemas.microsoft.com/office/drawing/2014/main" val="3272383910"/>
                    </a:ext>
                  </a:extLst>
                </a:gridCol>
                <a:gridCol w="3453464">
                  <a:extLst>
                    <a:ext uri="{9D8B030D-6E8A-4147-A177-3AD203B41FA5}">
                      <a16:colId xmlns:a16="http://schemas.microsoft.com/office/drawing/2014/main" val="1338613038"/>
                    </a:ext>
                  </a:extLst>
                </a:gridCol>
              </a:tblGrid>
              <a:tr h="2048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Category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Construct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Matches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75406"/>
                  </a:ext>
                </a:extLst>
              </a:tr>
              <a:tr h="213397">
                <a:tc rowSpan="6"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r>
                        <a:rPr lang="en-US" sz="1100" b="1" dirty="0">
                          <a:effectLst/>
                        </a:rPr>
                        <a:t>Reluctant quantifiers</a:t>
                      </a:r>
                    </a:p>
                  </a:txBody>
                  <a:tcPr marL="66675" marR="28575" marT="28575" marB="2857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??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once or not at all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524433392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*?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zero or more 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202202051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+?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one or more 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577271643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{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}?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exactly 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161556950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{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,}?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, at least 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1336998424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 algn="l">
                        <a:lnSpc>
                          <a:spcPts val="1320"/>
                        </a:lnSpc>
                      </a:pP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{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,</a:t>
                      </a:r>
                      <a:r>
                        <a:rPr lang="en-US" sz="1100" b="1" i="1">
                          <a:effectLst/>
                        </a:rPr>
                        <a:t>m</a:t>
                      </a:r>
                      <a:r>
                        <a:rPr lang="en-US" sz="1100" b="1">
                          <a:effectLst/>
                        </a:rPr>
                        <a:t>}?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at least </a:t>
                      </a:r>
                      <a:r>
                        <a:rPr lang="en-US" sz="1100" b="1" i="1" dirty="0">
                          <a:effectLst/>
                        </a:rPr>
                        <a:t>n</a:t>
                      </a:r>
                      <a:r>
                        <a:rPr lang="en-US" sz="1100" b="1" dirty="0">
                          <a:effectLst/>
                        </a:rPr>
                        <a:t> but not more than </a:t>
                      </a:r>
                      <a:r>
                        <a:rPr lang="en-US" sz="1100" b="1" i="1" dirty="0">
                          <a:effectLst/>
                        </a:rPr>
                        <a:t>m</a:t>
                      </a:r>
                      <a:r>
                        <a:rPr lang="en-US" sz="1100" b="1" dirty="0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236758187"/>
                  </a:ext>
                </a:extLst>
              </a:tr>
              <a:tr h="225075">
                <a:tc rowSpan="6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1" dirty="0"/>
                    </a:p>
                    <a:p>
                      <a:pPr>
                        <a:lnSpc>
                          <a:spcPts val="1320"/>
                        </a:lnSpc>
                      </a:pPr>
                      <a:r>
                        <a:rPr lang="en-US" sz="1100" b="1" dirty="0"/>
                        <a:t>Possessive quantifiers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?+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once or not at all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158552739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*+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zero or more 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595429576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++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one or more 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4787054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{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}+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exactly </a:t>
                      </a:r>
                      <a:r>
                        <a:rPr lang="en-US" sz="1100" b="1" i="1" dirty="0">
                          <a:effectLst/>
                        </a:rPr>
                        <a:t>n</a:t>
                      </a:r>
                      <a:r>
                        <a:rPr lang="en-US" sz="1100" b="1" dirty="0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520138350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{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,}+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at least </a:t>
                      </a:r>
                      <a:r>
                        <a:rPr lang="en-US" sz="1100" b="1" i="1" dirty="0">
                          <a:effectLst/>
                        </a:rPr>
                        <a:t>n</a:t>
                      </a:r>
                      <a:r>
                        <a:rPr lang="en-US" sz="1100" b="1" dirty="0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539783951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{</a:t>
                      </a:r>
                      <a:r>
                        <a:rPr lang="en-US" sz="1100" b="1" i="1">
                          <a:effectLst/>
                        </a:rPr>
                        <a:t>n</a:t>
                      </a:r>
                      <a:r>
                        <a:rPr lang="en-US" sz="1100" b="1">
                          <a:effectLst/>
                        </a:rPr>
                        <a:t>,</a:t>
                      </a:r>
                      <a:r>
                        <a:rPr lang="en-US" sz="1100" b="1" i="1">
                          <a:effectLst/>
                        </a:rPr>
                        <a:t>m</a:t>
                      </a:r>
                      <a:r>
                        <a:rPr lang="en-US" sz="1100" b="1">
                          <a:effectLst/>
                        </a:rPr>
                        <a:t>}+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, at least </a:t>
                      </a:r>
                      <a:r>
                        <a:rPr lang="en-US" sz="1100" b="1" i="1" dirty="0">
                          <a:effectLst/>
                        </a:rPr>
                        <a:t>n</a:t>
                      </a:r>
                      <a:r>
                        <a:rPr lang="en-US" sz="1100" b="1" dirty="0">
                          <a:effectLst/>
                        </a:rPr>
                        <a:t> but not more than </a:t>
                      </a:r>
                      <a:r>
                        <a:rPr lang="en-US" sz="1100" b="1" i="1" dirty="0">
                          <a:effectLst/>
                        </a:rPr>
                        <a:t>m</a:t>
                      </a:r>
                      <a:r>
                        <a:rPr lang="en-US" sz="1100" b="1" dirty="0">
                          <a:effectLst/>
                        </a:rPr>
                        <a:t> times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018092769"/>
                  </a:ext>
                </a:extLst>
              </a:tr>
              <a:tr h="213397">
                <a:tc rowSpan="3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r>
                        <a:rPr lang="en-US" sz="1100" b="1" dirty="0"/>
                        <a:t>Logical operators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XY</a:t>
                      </a: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 followed by </a:t>
                      </a:r>
                      <a:r>
                        <a:rPr lang="en-US" sz="1100" b="1" i="1" dirty="0">
                          <a:effectLst/>
                        </a:rPr>
                        <a:t>Y</a:t>
                      </a: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675974391"/>
                  </a:ext>
                </a:extLst>
              </a:tr>
              <a:tr h="213397">
                <a:tc vMerge="1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|</a:t>
                      </a:r>
                      <a:r>
                        <a:rPr lang="en-US" sz="1100" b="1" i="1">
                          <a:effectLst/>
                        </a:rPr>
                        <a:t>Y</a:t>
                      </a:r>
                      <a:endParaRPr lang="en-US" sz="1100" b="1">
                        <a:effectLst/>
                      </a:endParaRP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effectLst/>
                        </a:rPr>
                        <a:t>Either </a:t>
                      </a:r>
                      <a:r>
                        <a:rPr lang="en-US" sz="1100" b="1" i="1" dirty="0">
                          <a:effectLst/>
                        </a:rPr>
                        <a:t>X</a:t>
                      </a:r>
                      <a:r>
                        <a:rPr lang="en-US" sz="1100" b="1" dirty="0">
                          <a:effectLst/>
                        </a:rPr>
                        <a:t> or </a:t>
                      </a:r>
                      <a:r>
                        <a:rPr lang="en-US" sz="1100" b="1" i="1" dirty="0">
                          <a:effectLst/>
                        </a:rPr>
                        <a:t>Y</a:t>
                      </a:r>
                      <a:endParaRPr lang="en-US" sz="1100" b="1" dirty="0">
                        <a:effectLst/>
                      </a:endParaRP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393476146"/>
                  </a:ext>
                </a:extLst>
              </a:tr>
              <a:tr h="215836">
                <a:tc vMerge="1">
                  <a:txBody>
                    <a:bodyPr/>
                    <a:lstStyle/>
                    <a:p>
                      <a:pPr>
                        <a:lnSpc>
                          <a:spcPts val="1320"/>
                        </a:lnSpc>
                      </a:pP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>
                          <a:effectLst/>
                        </a:rPr>
                        <a:t>(</a:t>
                      </a:r>
                      <a:r>
                        <a:rPr lang="en-US" sz="1100" b="1" i="1">
                          <a:effectLst/>
                        </a:rPr>
                        <a:t>X</a:t>
                      </a:r>
                      <a:r>
                        <a:rPr lang="en-US" sz="1100" b="1">
                          <a:effectLst/>
                        </a:rPr>
                        <a:t>)</a:t>
                      </a:r>
                    </a:p>
                  </a:txBody>
                  <a:tcPr marL="66675" marR="28575" marT="28575" marB="28575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effectLst/>
                        </a:rPr>
                        <a:t>X, as a </a:t>
                      </a:r>
                      <a:r>
                        <a:rPr lang="en-US" sz="11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capturing group</a:t>
                      </a:r>
                      <a:endParaRPr lang="en-US" sz="1100" b="1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00711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0631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 dirty="0"/>
              <a:t>Regular expressions and pattern matching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2"/>
            <a:ext cx="11016424" cy="4976783"/>
          </a:xfrm>
        </p:spPr>
        <p:txBody>
          <a:bodyPr>
            <a:noAutofit/>
          </a:bodyPr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  </a:t>
            </a:r>
            <a:r>
              <a:rPr lang="en-US" b="1" dirty="0"/>
              <a:t>Example - </a:t>
            </a:r>
            <a:r>
              <a:rPr lang="en-US" dirty="0"/>
              <a:t>Create a regular expression for validating Romanian mobile phone numbers. A valid mobile phone number should contain 10 digits, out of which the first 2 should be 07, and the rest from 0 to</a:t>
            </a:r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</p:txBody>
      </p:sp>
      <p:sp>
        <p:nvSpPr>
          <p:cNvPr id="7" name="Text Box 2"/>
          <p:cNvSpPr txBox="1"/>
          <p:nvPr/>
        </p:nvSpPr>
        <p:spPr>
          <a:xfrm>
            <a:off x="3375213" y="1926010"/>
            <a:ext cx="4168588" cy="2229131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… 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 PHONE_PATTERN = "07[0-9]{8}";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String PHONE_EXAMPLE = "1711123456";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Pattern 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pattern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Pattern.compile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(PHONE_PATTERN);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Matcher 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matcher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pattern.matcher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(PHONE_EXAMPLE);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if(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matcher.matches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()){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("The phone is valid");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 {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en-GB" sz="1100" kern="1200" dirty="0" err="1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System.out.println</a:t>
            </a: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("The phone is not valid");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GB" sz="1100" kern="1200" dirty="0">
                <a:solidFill>
                  <a:srgbClr val="000000"/>
                </a:solidFill>
                <a:effectLst/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97279" y="5048674"/>
            <a:ext cx="3644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To test your regular expressions check this </a:t>
            </a:r>
            <a:r>
              <a:rPr lang="en-US" sz="1400" i="1" dirty="0">
                <a:solidFill>
                  <a:srgbClr val="FF0000"/>
                </a:solidFill>
                <a:hlinkClick r:id="rId2"/>
              </a:rPr>
              <a:t>link</a:t>
            </a:r>
            <a:endParaRPr lang="en-US" sz="1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90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 dirty="0"/>
              <a:t>Regular expressions and pattern matching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2"/>
            <a:ext cx="11016424" cy="4976783"/>
          </a:xfrm>
        </p:spPr>
        <p:txBody>
          <a:bodyPr>
            <a:noAutofit/>
          </a:bodyPr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b="1" dirty="0"/>
              <a:t>Capturing groups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Are a way to treat multiple characters as a single unit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Are created by placing the characters to be grouped inside a set of parentheses – example: (ABC)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Are numbered by counting their opening parenthesis from left to right – check the example below</a:t>
            </a:r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r>
              <a:rPr lang="en-US" dirty="0"/>
              <a:t>        The </a:t>
            </a:r>
            <a:r>
              <a:rPr lang="en-US" b="1" dirty="0"/>
              <a:t>expression ((A)(B(C))) </a:t>
            </a:r>
            <a:r>
              <a:rPr lang="en-US" dirty="0"/>
              <a:t>contains</a:t>
            </a:r>
            <a:r>
              <a:rPr lang="en-US" b="1" dirty="0"/>
              <a:t> </a:t>
            </a:r>
            <a:r>
              <a:rPr lang="en-US" dirty="0"/>
              <a:t>4 groups </a:t>
            </a:r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endParaRPr lang="en-US" dirty="0"/>
          </a:p>
          <a:p>
            <a:pPr marL="274320" lvl="2" indent="-91440">
              <a:spcBef>
                <a:spcPts val="1200"/>
              </a:spcBef>
              <a:spcAft>
                <a:spcPts val="200"/>
              </a:spcAft>
              <a:buClr>
                <a:schemeClr val="bg2">
                  <a:lumMod val="90000"/>
                </a:schemeClr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b="1" dirty="0"/>
              <a:t> Example</a:t>
            </a:r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356446"/>
              </p:ext>
            </p:extLst>
          </p:nvPr>
        </p:nvGraphicFramePr>
        <p:xfrm>
          <a:off x="6920018" y="2782196"/>
          <a:ext cx="2778164" cy="11649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640">
                  <a:extLst>
                    <a:ext uri="{9D8B030D-6E8A-4147-A177-3AD203B41FA5}">
                      <a16:colId xmlns:a16="http://schemas.microsoft.com/office/drawing/2014/main" val="593362361"/>
                    </a:ext>
                  </a:extLst>
                </a:gridCol>
                <a:gridCol w="1409524">
                  <a:extLst>
                    <a:ext uri="{9D8B030D-6E8A-4147-A177-3AD203B41FA5}">
                      <a16:colId xmlns:a16="http://schemas.microsoft.com/office/drawing/2014/main" val="3272383910"/>
                    </a:ext>
                  </a:extLst>
                </a:gridCol>
              </a:tblGrid>
              <a:tr h="2048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Group number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Matching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75406"/>
                  </a:ext>
                </a:extLst>
              </a:tr>
              <a:tr h="213397">
                <a:tc>
                  <a:txBody>
                    <a:bodyPr/>
                    <a:lstStyle/>
                    <a:p>
                      <a:r>
                        <a:rPr lang="en-US" sz="1200" b="1" dirty="0"/>
                        <a:t>1    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</a:rPr>
                        <a:t>((A)(B(C)))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3675974391"/>
                  </a:ext>
                </a:extLst>
              </a:tr>
              <a:tr h="213397">
                <a:tc>
                  <a:txBody>
                    <a:bodyPr/>
                    <a:lstStyle/>
                    <a:p>
                      <a:r>
                        <a:rPr lang="en-US" sz="1200" b="1"/>
                        <a:t>2    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effectLst/>
                        </a:rPr>
                        <a:t>(A)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393476146"/>
                  </a:ext>
                </a:extLst>
              </a:tr>
              <a:tr h="215836">
                <a:tc>
                  <a:txBody>
                    <a:bodyPr/>
                    <a:lstStyle/>
                    <a:p>
                      <a:r>
                        <a:rPr lang="en-US" sz="1200" b="1" dirty="0"/>
                        <a:t>3    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</a:rPr>
                        <a:t>(B(C))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2000711399"/>
                  </a:ext>
                </a:extLst>
              </a:tr>
              <a:tr h="215836">
                <a:tc>
                  <a:txBody>
                    <a:bodyPr/>
                    <a:lstStyle/>
                    <a:p>
                      <a:r>
                        <a:rPr lang="en-US" sz="1200" b="1" dirty="0"/>
                        <a:t>4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>
                          <a:effectLst/>
                        </a:rPr>
                        <a:t>(C)</a:t>
                      </a:r>
                    </a:p>
                  </a:txBody>
                  <a:tcPr marL="66675" marR="28575" marT="28575" marB="28575" anchor="ctr"/>
                </a:tc>
                <a:extLst>
                  <a:ext uri="{0D108BD9-81ED-4DB2-BD59-A6C34878D82A}">
                    <a16:rowId xmlns:a16="http://schemas.microsoft.com/office/drawing/2014/main" val="4247909223"/>
                  </a:ext>
                </a:extLst>
              </a:tr>
            </a:tbl>
          </a:graphicData>
        </a:graphic>
      </p:graphicFrame>
      <p:sp>
        <p:nvSpPr>
          <p:cNvPr id="3" name="Right Arrow 2"/>
          <p:cNvSpPr/>
          <p:nvPr/>
        </p:nvSpPr>
        <p:spPr>
          <a:xfrm>
            <a:off x="6270919" y="2925888"/>
            <a:ext cx="449471" cy="274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2"/>
          <p:cNvSpPr txBox="1"/>
          <p:nvPr/>
        </p:nvSpPr>
        <p:spPr>
          <a:xfrm>
            <a:off x="243091" y="4120598"/>
            <a:ext cx="6362400" cy="1979758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String text = "John writes about this, and John Doe writes about that," +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                        " and John Wayne writes about everything.“;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String patternString1 = "((John) (.+?)) ";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Pattern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pattern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 =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Pattern.compile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(patternString1);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Matcher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matcher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 =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pattern.matcher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(text);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while(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matcher.find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()) {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   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System.out.println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("found: &lt;"  +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matcher.group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(1) +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                    "&gt; &lt;"       +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matcher.group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(2) +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                    "&gt; &lt;"       + </a:t>
            </a:r>
            <a:r>
              <a:rPr lang="en-US" sz="1200" dirty="0" err="1">
                <a:latin typeface="Consolas" panose="020B0609020204030204" pitchFamily="49" charset="0"/>
                <a:ea typeface="Times New Roman" panose="02020603050405020304" pitchFamily="18" charset="0"/>
              </a:rPr>
              <a:t>matcher.group</a:t>
            </a: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(3) + "&gt;");</a:t>
            </a:r>
          </a:p>
          <a:p>
            <a:pPr>
              <a:lnSpc>
                <a:spcPct val="106000"/>
              </a:lnSpc>
              <a:spcAft>
                <a:spcPts val="0"/>
              </a:spcAft>
            </a:pPr>
            <a:r>
              <a:rPr lang="en-US" sz="1200" dirty="0">
                <a:latin typeface="Consolas" panose="020B0609020204030204" pitchFamily="49" charset="0"/>
                <a:ea typeface="Times New Roman" panose="02020603050405020304" pitchFamily="18" charset="0"/>
              </a:rPr>
              <a:t>        }</a:t>
            </a:r>
            <a:endParaRPr lang="en-US" sz="1200" dirty="0">
              <a:effectLst/>
              <a:latin typeface="Consolas" panose="020B0609020204030204" pitchFamily="49" charset="0"/>
              <a:ea typeface="Times New Roman" panose="02020603050405020304" pitchFamily="18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6720390" y="4973221"/>
            <a:ext cx="449471" cy="274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9679" y="4834707"/>
            <a:ext cx="2438400" cy="5429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59679" y="5792579"/>
            <a:ext cx="3644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Sources </a:t>
            </a:r>
            <a:r>
              <a:rPr lang="en-US" sz="1400" i="1" dirty="0">
                <a:hlinkClick r:id="rId3"/>
              </a:rPr>
              <a:t>link1</a:t>
            </a:r>
            <a:r>
              <a:rPr lang="en-US" sz="1400" i="1" dirty="0"/>
              <a:t> and </a:t>
            </a:r>
            <a:r>
              <a:rPr lang="en-US" sz="1400" i="1" dirty="0">
                <a:hlinkClick r:id="rId4"/>
              </a:rPr>
              <a:t>link2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78527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E56E8-9BDB-4D00-9CA6-EF4E63EDC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Unit Testing with JUnit</a:t>
            </a:r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Regular expressions and pattern matching</a:t>
            </a:r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2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319" y="2015413"/>
            <a:ext cx="10058400" cy="1101012"/>
          </a:xfrm>
        </p:spPr>
        <p:txBody>
          <a:bodyPr>
            <a:normAutofit fontScale="90000"/>
          </a:bodyPr>
          <a:lstStyle/>
          <a:p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Unit Testing with JUnit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03312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 dirty="0"/>
              <a:t>Unit Testing with JUnit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3"/>
            <a:ext cx="11016424" cy="4911194"/>
          </a:xfrm>
        </p:spPr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Configure Maven to work with Junit – add the Junit dependency in pom.xml</a:t>
            </a:r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8FEDAA-D0C4-F988-6EB1-9A280F74D03C}"/>
              </a:ext>
            </a:extLst>
          </p:cNvPr>
          <p:cNvSpPr txBox="1"/>
          <p:nvPr/>
        </p:nvSpPr>
        <p:spPr>
          <a:xfrm>
            <a:off x="215905" y="1974751"/>
            <a:ext cx="5054589" cy="3108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i="0" dirty="0">
                <a:effectLst/>
                <a:latin typeface="Consolas" panose="020B0609020204030204" pitchFamily="49" charset="0"/>
              </a:rPr>
              <a:t>…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&lt;dependency&gt;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org.junit.jupiter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junit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-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jupiter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-engine&lt;/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&lt;version&gt;5.9.2&lt;/version&gt;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&lt;scope&gt;test&lt;/scope&gt;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&lt;/dependency&gt;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&lt;dependency&gt;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junit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junit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&lt;version&gt;4.13.2&lt;/version&gt;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&lt;scope&gt;test&lt;/scope&gt;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&lt;/dependency&gt;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…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E4A6ED-FEF6-7E22-B4FF-F287605FA812}"/>
              </a:ext>
            </a:extLst>
          </p:cNvPr>
          <p:cNvSpPr txBox="1"/>
          <p:nvPr/>
        </p:nvSpPr>
        <p:spPr>
          <a:xfrm>
            <a:off x="5900886" y="1773431"/>
            <a:ext cx="5849678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i="0" dirty="0">
                <a:effectLst/>
                <a:latin typeface="Consolas" panose="020B0609020204030204" pitchFamily="49" charset="0"/>
              </a:rPr>
              <a:t>…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&lt;build&gt;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&lt;plugins&gt;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&lt;plugin&gt;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org.apache.maven.plugins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&gt;maven-surefire-plugin&lt;/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&lt;version&gt;3.0.0-M7&lt;/version&gt;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&lt;dependencies&gt;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  &lt;dependency&gt;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org.junit.jupiter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groupId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    &lt;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junit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-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jupiter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-engine&lt;/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artifactId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    &lt;version&gt;5.4.0&lt;/version&gt;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  &lt;/dependency&gt;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&lt;/dependencies&gt;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&lt;/plugin&gt;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&lt;/plugins&gt;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&lt;/build&gt;</a:t>
            </a:r>
          </a:p>
          <a:p>
            <a:r>
              <a:rPr lang="en-US" sz="1400" dirty="0">
                <a:latin typeface="Consolas" panose="020B0609020204030204" pitchFamily="49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29439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 dirty="0"/>
              <a:t>Unit Testing with JUnit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3"/>
            <a:ext cx="11016424" cy="4911194"/>
          </a:xfrm>
        </p:spPr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Consider the class </a:t>
            </a:r>
            <a:r>
              <a:rPr lang="en-US" sz="2400" i="1" dirty="0"/>
              <a:t>Operations</a:t>
            </a:r>
            <a:r>
              <a:rPr lang="en-US" sz="2400" dirty="0"/>
              <a:t> that defines methods for adding/subtracting/multiplying two numbers 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C68ACA-5FF4-207D-D158-F2B53FD7C654}"/>
              </a:ext>
            </a:extLst>
          </p:cNvPr>
          <p:cNvSpPr txBox="1"/>
          <p:nvPr/>
        </p:nvSpPr>
        <p:spPr>
          <a:xfrm>
            <a:off x="2556338" y="2197893"/>
            <a:ext cx="7140284" cy="24622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i="0" dirty="0">
                <a:effectLst/>
                <a:latin typeface="Consolas" panose="020B0609020204030204" pitchFamily="49" charset="0"/>
              </a:rPr>
              <a:t>public class Operations {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public static int add(int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, int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return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 +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}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public static int subtract(int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, int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return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 -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}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public static int multiply(int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, int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) {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return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firstNumber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 *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secondNumber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}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}</a:t>
            </a: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858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/>
              <a:t>Unit Testing with JUnit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3"/>
            <a:ext cx="11016424" cy="4911194"/>
          </a:xfrm>
        </p:spPr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Create the test class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Create a java test class named </a:t>
            </a:r>
            <a:r>
              <a:rPr lang="en-US" sz="2200" i="1" dirty="0"/>
              <a:t>Operations.java </a:t>
            </a:r>
            <a:r>
              <a:rPr lang="en-US" sz="2200" dirty="0"/>
              <a:t>and place it in </a:t>
            </a:r>
            <a:r>
              <a:rPr lang="en-US" sz="2200" dirty="0" err="1"/>
              <a:t>src</a:t>
            </a:r>
            <a:r>
              <a:rPr lang="en-US" sz="2200" dirty="0"/>
              <a:t>/main/test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Implement a test method named </a:t>
            </a:r>
            <a:r>
              <a:rPr lang="en-US" sz="2200" i="1" dirty="0" err="1"/>
              <a:t>addTest</a:t>
            </a:r>
            <a:r>
              <a:rPr lang="en-US" sz="2200" i="1" dirty="0"/>
              <a:t> </a:t>
            </a:r>
            <a:r>
              <a:rPr lang="en-US" sz="2200" dirty="0"/>
              <a:t>in your test class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Specify the annotation @Test to the method </a:t>
            </a:r>
            <a:r>
              <a:rPr lang="en-US" sz="2200" i="1" dirty="0" err="1"/>
              <a:t>addTest</a:t>
            </a:r>
            <a:r>
              <a:rPr lang="en-US" sz="2200" dirty="0"/>
              <a:t>()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Implement the test condition and check the condition using </a:t>
            </a:r>
            <a:r>
              <a:rPr lang="en-US" sz="2200" i="1" dirty="0" err="1"/>
              <a:t>assertEquals</a:t>
            </a:r>
            <a:r>
              <a:rPr lang="en-US" sz="2200" i="1" dirty="0"/>
              <a:t> </a:t>
            </a:r>
            <a:r>
              <a:rPr lang="en-US" sz="2200" dirty="0"/>
              <a:t>API of JUnit</a:t>
            </a:r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C91AEF2-67AF-4023-AD00-4C7759025A09}"/>
              </a:ext>
            </a:extLst>
          </p:cNvPr>
          <p:cNvCxnSpPr>
            <a:cxnSpLocks/>
            <a:endCxn id="8" idx="1"/>
          </p:cNvCxnSpPr>
          <p:nvPr/>
        </p:nvCxnSpPr>
        <p:spPr>
          <a:xfrm flipV="1">
            <a:off x="3196792" y="4683966"/>
            <a:ext cx="2049564" cy="707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C839D7AD-F480-7590-6B31-884B9C91D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218" y="3296795"/>
            <a:ext cx="2100574" cy="27743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0F63DD4-49F7-301C-A1A0-52A39612C949}"/>
              </a:ext>
            </a:extLst>
          </p:cNvPr>
          <p:cNvSpPr txBox="1"/>
          <p:nvPr/>
        </p:nvSpPr>
        <p:spPr>
          <a:xfrm>
            <a:off x="5246356" y="3560581"/>
            <a:ext cx="6147837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i="0" dirty="0">
                <a:effectLst/>
                <a:latin typeface="Consolas" panose="020B0609020204030204" pitchFamily="49" charset="0"/>
              </a:rPr>
              <a:t>package ro.tuc.tp;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import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org.junit.jupiter.api.Test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import static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org.junit.jupiter.api.Assertions.assertEquals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;</a:t>
            </a:r>
          </a:p>
          <a:p>
            <a:endParaRPr lang="en-US" sz="1400" i="0" dirty="0">
              <a:effectLst/>
              <a:latin typeface="Consolas" panose="020B0609020204030204" pitchFamily="49" charset="0"/>
            </a:endParaRP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public class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OperationsTest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 {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@Test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public void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addTest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(){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    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assertEquals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(</a:t>
            </a:r>
            <a:r>
              <a:rPr lang="en-US" sz="1400" i="0" dirty="0" err="1">
                <a:effectLst/>
                <a:latin typeface="Consolas" panose="020B0609020204030204" pitchFamily="49" charset="0"/>
              </a:rPr>
              <a:t>Operations.add</a:t>
            </a:r>
            <a:r>
              <a:rPr lang="en-US" sz="1400" i="0" dirty="0">
                <a:effectLst/>
                <a:latin typeface="Consolas" panose="020B0609020204030204" pitchFamily="49" charset="0"/>
              </a:rPr>
              <a:t>(2,3), 5);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    }</a:t>
            </a:r>
          </a:p>
          <a:p>
            <a:r>
              <a:rPr lang="en-US" sz="1400" i="0" dirty="0">
                <a:effectLst/>
                <a:latin typeface="Consolas" panose="020B0609020204030204" pitchFamily="49" charset="0"/>
              </a:rPr>
              <a:t>}</a:t>
            </a:r>
            <a:endParaRPr lang="en-US" sz="14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013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/>
              <a:t>Unit Testing with JUnit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3"/>
            <a:ext cx="11016424" cy="4911194"/>
          </a:xfrm>
        </p:spPr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Run the test</a:t>
            </a:r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576291-758B-37B8-891E-6C4D44E5D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28" y="1742064"/>
            <a:ext cx="2695575" cy="37433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5B37F6A-E2AD-03D6-01AC-6DF84C7AF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7739" y="2316243"/>
            <a:ext cx="7986333" cy="1297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511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/>
              <a:t>Unit Testing with JUnit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3"/>
            <a:ext cx="11016424" cy="4911194"/>
          </a:xfrm>
        </p:spPr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b="1" dirty="0"/>
              <a:t> Basic Annotations</a:t>
            </a: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(Link)</a:t>
            </a:r>
            <a:endParaRPr lang="en-US" sz="2400" dirty="0"/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292228"/>
              </p:ext>
            </p:extLst>
          </p:nvPr>
        </p:nvGraphicFramePr>
        <p:xfrm>
          <a:off x="1097279" y="1689825"/>
          <a:ext cx="9575075" cy="441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8102">
                  <a:extLst>
                    <a:ext uri="{9D8B030D-6E8A-4147-A177-3AD203B41FA5}">
                      <a16:colId xmlns:a16="http://schemas.microsoft.com/office/drawing/2014/main" val="593362361"/>
                    </a:ext>
                  </a:extLst>
                </a:gridCol>
                <a:gridCol w="6866973">
                  <a:extLst>
                    <a:ext uri="{9D8B030D-6E8A-4147-A177-3AD203B41FA5}">
                      <a16:colId xmlns:a16="http://schemas.microsoft.com/office/drawing/2014/main" val="32723839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/>
                        <a:t>Annotation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Description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4675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@Test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Denotes that a method is a test method.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433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@</a:t>
                      </a:r>
                      <a:r>
                        <a:rPr lang="en-US" sz="1600" dirty="0" err="1"/>
                        <a:t>ParameterizedTest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Denotes that a method is a parameterized test.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119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@</a:t>
                      </a:r>
                      <a:r>
                        <a:rPr lang="en-US" sz="1600" dirty="0" err="1"/>
                        <a:t>RepeatedTest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Denotes that a method is a test template for a repeated test.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6966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@</a:t>
                      </a:r>
                      <a:r>
                        <a:rPr lang="en-US" sz="1600" dirty="0" err="1"/>
                        <a:t>BeforeEach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Denotes that the annotated method should be executed before each @Test, @</a:t>
                      </a:r>
                      <a:r>
                        <a:rPr lang="en-US" sz="1600" dirty="0" err="1"/>
                        <a:t>RepeatedTest</a:t>
                      </a:r>
                      <a:r>
                        <a:rPr lang="en-US" sz="1600" dirty="0"/>
                        <a:t>, @</a:t>
                      </a:r>
                      <a:r>
                        <a:rPr lang="en-US" sz="1600" dirty="0" err="1"/>
                        <a:t>ParameterizedTest</a:t>
                      </a:r>
                      <a:r>
                        <a:rPr lang="en-US" sz="1600" dirty="0"/>
                        <a:t>, method in the current class.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194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@</a:t>
                      </a:r>
                      <a:r>
                        <a:rPr lang="en-US" sz="1600" dirty="0" err="1"/>
                        <a:t>AfterEach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Denotes that the annotated method should be executed after each @Test, @</a:t>
                      </a:r>
                      <a:r>
                        <a:rPr lang="en-US" sz="1600" dirty="0" err="1"/>
                        <a:t>RepeatedTest</a:t>
                      </a:r>
                      <a:r>
                        <a:rPr lang="en-US" sz="1600" dirty="0"/>
                        <a:t>, @</a:t>
                      </a:r>
                      <a:r>
                        <a:rPr lang="en-US" sz="1600" dirty="0" err="1"/>
                        <a:t>ParameterizedTest</a:t>
                      </a:r>
                      <a:r>
                        <a:rPr lang="en-US" sz="1600" dirty="0"/>
                        <a:t> method in the current class.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7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@</a:t>
                      </a:r>
                      <a:r>
                        <a:rPr lang="en-US" sz="1600" dirty="0" err="1"/>
                        <a:t>BeforeAll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Denotes that the annotated method should be executed before all @Test, @</a:t>
                      </a:r>
                      <a:r>
                        <a:rPr lang="en-US" sz="1600" dirty="0" err="1"/>
                        <a:t>RepeatedTest</a:t>
                      </a:r>
                      <a:r>
                        <a:rPr lang="en-US" sz="1600" dirty="0"/>
                        <a:t>, @</a:t>
                      </a:r>
                      <a:r>
                        <a:rPr lang="en-US" sz="1600" dirty="0" err="1"/>
                        <a:t>ParameterizedTest</a:t>
                      </a:r>
                      <a:r>
                        <a:rPr lang="en-US" sz="1600" dirty="0"/>
                        <a:t> methods in the current class;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559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@</a:t>
                      </a:r>
                      <a:r>
                        <a:rPr lang="en-US" sz="1600" dirty="0" err="1"/>
                        <a:t>AfterAll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Denotes that the annotated method should be executed after all @Test, @</a:t>
                      </a:r>
                      <a:r>
                        <a:rPr lang="en-US" sz="1600" dirty="0" err="1"/>
                        <a:t>RepeatedTest</a:t>
                      </a:r>
                      <a:r>
                        <a:rPr lang="en-US" sz="1600" dirty="0"/>
                        <a:t>, @</a:t>
                      </a:r>
                      <a:r>
                        <a:rPr lang="en-US" sz="1600" dirty="0" err="1"/>
                        <a:t>ParameterizedTest</a:t>
                      </a:r>
                      <a:r>
                        <a:rPr lang="en-US" sz="1600" dirty="0"/>
                        <a:t>, and @</a:t>
                      </a:r>
                      <a:r>
                        <a:rPr lang="en-US" sz="1600" dirty="0" err="1"/>
                        <a:t>TestFactory</a:t>
                      </a:r>
                      <a:r>
                        <a:rPr lang="en-US" sz="1600" dirty="0"/>
                        <a:t> methods in the current class.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512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157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623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AAA41-56BA-4BE0-8D54-43DDACD0E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89241"/>
            <a:ext cx="10058400" cy="702302"/>
          </a:xfrm>
        </p:spPr>
        <p:txBody>
          <a:bodyPr>
            <a:noAutofit/>
          </a:bodyPr>
          <a:lstStyle/>
          <a:p>
            <a:r>
              <a:rPr lang="en-US" sz="3600" b="1"/>
              <a:t>Unit Testing with JUnit</a:t>
            </a:r>
            <a:endParaRPr lang="en-US" sz="36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A10B7C-69A2-47BE-A5F2-B92527791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302993"/>
            <a:ext cx="11016424" cy="4911194"/>
          </a:xfrm>
        </p:spPr>
        <p:txBody>
          <a:bodyPr/>
          <a:lstStyle/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b="1" dirty="0"/>
              <a:t>Assertions</a:t>
            </a:r>
            <a:r>
              <a:rPr lang="en-US" sz="2400" dirty="0"/>
              <a:t> are static methods defined in the </a:t>
            </a:r>
            <a:r>
              <a:rPr lang="en-US" sz="2400" dirty="0" err="1"/>
              <a:t>org.junit.jupiter.api.Assertions</a:t>
            </a:r>
            <a:r>
              <a:rPr lang="en-US" sz="2400" dirty="0"/>
              <a:t> class: </a:t>
            </a:r>
            <a:r>
              <a:rPr lang="en-US" sz="2400" dirty="0" err="1"/>
              <a:t>assertEquals</a:t>
            </a:r>
            <a:r>
              <a:rPr lang="en-US" sz="2400" dirty="0"/>
              <a:t>,  </a:t>
            </a:r>
            <a:r>
              <a:rPr lang="en-US" sz="2400" dirty="0" err="1"/>
              <a:t>assertAll</a:t>
            </a:r>
            <a:r>
              <a:rPr lang="en-US" sz="2400" dirty="0"/>
              <a:t>, </a:t>
            </a:r>
            <a:r>
              <a:rPr lang="en-US" sz="2400" dirty="0" err="1"/>
              <a:t>assertNotEquals</a:t>
            </a:r>
            <a:r>
              <a:rPr lang="en-US" sz="2400" dirty="0"/>
              <a:t>, </a:t>
            </a:r>
            <a:r>
              <a:rPr lang="en-US" sz="2400" dirty="0" err="1"/>
              <a:t>assertTrue</a:t>
            </a:r>
            <a:r>
              <a:rPr lang="en-US" sz="2400" dirty="0"/>
              <a:t>, etc. - check  </a:t>
            </a:r>
            <a:r>
              <a:rPr lang="en-US" sz="2400" dirty="0">
                <a:hlinkClick r:id="rId2"/>
              </a:rPr>
              <a:t>(Link)</a:t>
            </a:r>
            <a:r>
              <a:rPr lang="en-US" sz="2400" dirty="0"/>
              <a:t> for more examples</a:t>
            </a:r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r>
              <a:rPr lang="en-US" sz="2200" dirty="0"/>
              <a:t>In case the assertion facilities provided by JUnit Jupiter are not sufficient enough, third party libraries can be used (e.g. </a:t>
            </a:r>
            <a:r>
              <a:rPr lang="en-US" sz="2200" dirty="0" err="1"/>
              <a:t>AssertJ</a:t>
            </a:r>
            <a:r>
              <a:rPr lang="en-US" sz="2200" dirty="0"/>
              <a:t>, </a:t>
            </a:r>
            <a:r>
              <a:rPr lang="en-US" sz="2200" dirty="0" err="1"/>
              <a:t>Hamcrest</a:t>
            </a:r>
            <a:r>
              <a:rPr lang="en-US" sz="2200" dirty="0"/>
              <a:t>, etc.)</a:t>
            </a:r>
          </a:p>
          <a:p>
            <a:pPr marL="0" indent="0">
              <a:buClr>
                <a:schemeClr val="bg2">
                  <a:lumMod val="90000"/>
                </a:schemeClr>
              </a:buClr>
              <a:buNone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400" dirty="0"/>
          </a:p>
          <a:p>
            <a:pPr lvl="1">
              <a:buClr>
                <a:schemeClr val="bg2">
                  <a:lumMod val="90000"/>
                </a:schemeClr>
              </a:buCl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2474924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2871</TotalTime>
  <Words>1932</Words>
  <Application>Microsoft Office PowerPoint</Application>
  <PresentationFormat>Widescreen</PresentationFormat>
  <Paragraphs>310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Consolas</vt:lpstr>
      <vt:lpstr>Times New Roman</vt:lpstr>
      <vt:lpstr>Retrospect</vt:lpstr>
      <vt:lpstr>FUNDAMENTAL PROGRAMMING TECHNIQUES</vt:lpstr>
      <vt:lpstr>Outline</vt:lpstr>
      <vt:lpstr>  Unit Testing with JUnit</vt:lpstr>
      <vt:lpstr>Unit Testing with JUnit</vt:lpstr>
      <vt:lpstr>Unit Testing with JUnit</vt:lpstr>
      <vt:lpstr>Unit Testing with JUnit</vt:lpstr>
      <vt:lpstr>Unit Testing with JUnit</vt:lpstr>
      <vt:lpstr>Unit Testing with JUnit</vt:lpstr>
      <vt:lpstr>Unit Testing with JUnit</vt:lpstr>
      <vt:lpstr>Unit Testing with JUnit</vt:lpstr>
      <vt:lpstr>  Regular expressions and pattern matching</vt:lpstr>
      <vt:lpstr>Regular expressions and pattern matching</vt:lpstr>
      <vt:lpstr>Regular expressions and pattern matching</vt:lpstr>
      <vt:lpstr>Regular expressions and pattern matching</vt:lpstr>
      <vt:lpstr>Regular expressions and pattern matching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 PROGRAMMING TECHNIQUES</dc:title>
  <dc:creator>Cristina Pop</dc:creator>
  <cp:lastModifiedBy>Cristina Bianca Pop</cp:lastModifiedBy>
  <cp:revision>57</cp:revision>
  <dcterms:created xsi:type="dcterms:W3CDTF">2021-02-26T13:50:32Z</dcterms:created>
  <dcterms:modified xsi:type="dcterms:W3CDTF">2023-03-19T21:44:54Z</dcterms:modified>
</cp:coreProperties>
</file>